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142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s/slide166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61" r:id="rId4"/>
    <p:sldId id="272" r:id="rId5"/>
    <p:sldId id="366" r:id="rId6"/>
    <p:sldId id="339" r:id="rId7"/>
    <p:sldId id="400" r:id="rId8"/>
    <p:sldId id="319" r:id="rId9"/>
    <p:sldId id="318" r:id="rId10"/>
    <p:sldId id="331" r:id="rId11"/>
    <p:sldId id="258" r:id="rId12"/>
    <p:sldId id="259" r:id="rId13"/>
    <p:sldId id="324" r:id="rId14"/>
    <p:sldId id="262" r:id="rId15"/>
    <p:sldId id="378" r:id="rId16"/>
    <p:sldId id="420" r:id="rId17"/>
    <p:sldId id="263" r:id="rId18"/>
    <p:sldId id="265" r:id="rId19"/>
    <p:sldId id="270" r:id="rId20"/>
    <p:sldId id="273" r:id="rId21"/>
    <p:sldId id="405" r:id="rId22"/>
    <p:sldId id="409" r:id="rId23"/>
    <p:sldId id="398" r:id="rId24"/>
    <p:sldId id="426" r:id="rId25"/>
    <p:sldId id="277" r:id="rId26"/>
    <p:sldId id="268" r:id="rId27"/>
    <p:sldId id="284" r:id="rId28"/>
    <p:sldId id="281" r:id="rId29"/>
    <p:sldId id="391" r:id="rId30"/>
    <p:sldId id="392" r:id="rId31"/>
    <p:sldId id="283" r:id="rId32"/>
    <p:sldId id="310" r:id="rId33"/>
    <p:sldId id="257" r:id="rId34"/>
    <p:sldId id="271" r:id="rId35"/>
    <p:sldId id="274" r:id="rId36"/>
    <p:sldId id="276" r:id="rId37"/>
    <p:sldId id="280" r:id="rId38"/>
    <p:sldId id="282" r:id="rId39"/>
    <p:sldId id="285" r:id="rId40"/>
    <p:sldId id="286" r:id="rId41"/>
    <p:sldId id="287" r:id="rId42"/>
    <p:sldId id="288" r:id="rId43"/>
    <p:sldId id="292" r:id="rId44"/>
    <p:sldId id="293" r:id="rId45"/>
    <p:sldId id="294" r:id="rId46"/>
    <p:sldId id="295" r:id="rId47"/>
    <p:sldId id="267" r:id="rId48"/>
    <p:sldId id="269" r:id="rId49"/>
    <p:sldId id="279" r:id="rId50"/>
    <p:sldId id="289" r:id="rId51"/>
    <p:sldId id="290" r:id="rId52"/>
    <p:sldId id="291" r:id="rId53"/>
    <p:sldId id="296" r:id="rId54"/>
    <p:sldId id="297" r:id="rId55"/>
    <p:sldId id="298" r:id="rId56"/>
    <p:sldId id="299" r:id="rId57"/>
    <p:sldId id="300" r:id="rId58"/>
    <p:sldId id="303" r:id="rId59"/>
    <p:sldId id="304" r:id="rId60"/>
    <p:sldId id="305" r:id="rId61"/>
    <p:sldId id="309" r:id="rId62"/>
    <p:sldId id="307" r:id="rId63"/>
    <p:sldId id="315" r:id="rId64"/>
    <p:sldId id="316" r:id="rId65"/>
    <p:sldId id="317" r:id="rId66"/>
    <p:sldId id="308" r:id="rId67"/>
    <p:sldId id="301" r:id="rId68"/>
    <p:sldId id="302" r:id="rId69"/>
    <p:sldId id="311" r:id="rId70"/>
    <p:sldId id="306" r:id="rId71"/>
    <p:sldId id="312" r:id="rId72"/>
    <p:sldId id="313" r:id="rId73"/>
    <p:sldId id="314" r:id="rId74"/>
    <p:sldId id="320" r:id="rId75"/>
    <p:sldId id="321" r:id="rId76"/>
    <p:sldId id="322" r:id="rId77"/>
    <p:sldId id="323" r:id="rId78"/>
    <p:sldId id="325" r:id="rId79"/>
    <p:sldId id="326" r:id="rId80"/>
    <p:sldId id="327" r:id="rId81"/>
    <p:sldId id="328" r:id="rId82"/>
    <p:sldId id="329" r:id="rId83"/>
    <p:sldId id="330" r:id="rId84"/>
    <p:sldId id="332" r:id="rId85"/>
    <p:sldId id="333" r:id="rId86"/>
    <p:sldId id="334" r:id="rId87"/>
    <p:sldId id="337" r:id="rId88"/>
    <p:sldId id="338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73" r:id="rId115"/>
    <p:sldId id="367" r:id="rId116"/>
    <p:sldId id="377" r:id="rId117"/>
    <p:sldId id="376" r:id="rId118"/>
    <p:sldId id="387" r:id="rId119"/>
    <p:sldId id="404" r:id="rId120"/>
    <p:sldId id="417" r:id="rId121"/>
    <p:sldId id="427" r:id="rId122"/>
    <p:sldId id="422" r:id="rId123"/>
    <p:sldId id="411" r:id="rId124"/>
    <p:sldId id="401" r:id="rId125"/>
    <p:sldId id="379" r:id="rId126"/>
    <p:sldId id="375" r:id="rId127"/>
    <p:sldId id="365" r:id="rId128"/>
    <p:sldId id="368" r:id="rId129"/>
    <p:sldId id="369" r:id="rId130"/>
    <p:sldId id="370" r:id="rId131"/>
    <p:sldId id="371" r:id="rId132"/>
    <p:sldId id="372" r:id="rId133"/>
    <p:sldId id="374" r:id="rId134"/>
    <p:sldId id="380" r:id="rId135"/>
    <p:sldId id="381" r:id="rId136"/>
    <p:sldId id="382" r:id="rId137"/>
    <p:sldId id="383" r:id="rId138"/>
    <p:sldId id="384" r:id="rId139"/>
    <p:sldId id="385" r:id="rId140"/>
    <p:sldId id="386" r:id="rId141"/>
    <p:sldId id="388" r:id="rId142"/>
    <p:sldId id="389" r:id="rId143"/>
    <p:sldId id="390" r:id="rId144"/>
    <p:sldId id="393" r:id="rId145"/>
    <p:sldId id="394" r:id="rId146"/>
    <p:sldId id="395" r:id="rId147"/>
    <p:sldId id="396" r:id="rId148"/>
    <p:sldId id="397" r:id="rId149"/>
    <p:sldId id="399" r:id="rId150"/>
    <p:sldId id="402" r:id="rId151"/>
    <p:sldId id="403" r:id="rId152"/>
    <p:sldId id="406" r:id="rId153"/>
    <p:sldId id="407" r:id="rId154"/>
    <p:sldId id="408" r:id="rId155"/>
    <p:sldId id="410" r:id="rId156"/>
    <p:sldId id="412" r:id="rId157"/>
    <p:sldId id="413" r:id="rId158"/>
    <p:sldId id="414" r:id="rId159"/>
    <p:sldId id="415" r:id="rId160"/>
    <p:sldId id="416" r:id="rId161"/>
    <p:sldId id="418" r:id="rId162"/>
    <p:sldId id="419" r:id="rId163"/>
    <p:sldId id="423" r:id="rId164"/>
    <p:sldId id="424" r:id="rId165"/>
    <p:sldId id="425" r:id="rId166"/>
    <p:sldId id="428" r:id="rId167"/>
    <p:sldId id="429" r:id="rId16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0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theme" Target="theme/theme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64" Type="http://schemas.openxmlformats.org/officeDocument/2006/relationships/slide" Target="slides/slide163.xml"/><Relationship Id="rId16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72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9/1/2016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gif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85800"/>
            <a:ext cx="7851648" cy="1066800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Wool carpets of </a:t>
            </a:r>
            <a:r>
              <a:rPr lang="en-US" dirty="0" err="1" smtClean="0">
                <a:solidFill>
                  <a:schemeClr val="bg1"/>
                </a:solidFill>
              </a:rPr>
              <a:t>Bhadohi</a:t>
            </a:r>
            <a:endParaRPr lang="fil-PH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438400"/>
            <a:ext cx="7854696" cy="4038600"/>
          </a:xfrm>
          <a:solidFill>
            <a:srgbClr val="FFFF00"/>
          </a:solidFill>
        </p:spPr>
        <p:txBody>
          <a:bodyPr>
            <a:normAutofit fontScale="40000" lnSpcReduction="20000"/>
          </a:bodyPr>
          <a:lstStyle/>
          <a:p>
            <a:pPr algn="ctr"/>
            <a:r>
              <a:rPr lang="en-US" sz="7400" b="1" dirty="0" err="1" smtClean="0">
                <a:solidFill>
                  <a:schemeClr val="bg1"/>
                </a:solidFill>
              </a:rPr>
              <a:t>Bhadohi</a:t>
            </a:r>
            <a:r>
              <a:rPr lang="en-US" sz="7400" b="1" dirty="0" smtClean="0">
                <a:solidFill>
                  <a:schemeClr val="bg1"/>
                </a:solidFill>
              </a:rPr>
              <a:t> is  near Benares and is well known for its intricate designs woven into hand made wool carpets </a:t>
            </a:r>
            <a:r>
              <a:rPr lang="en-US" sz="7400" b="1" dirty="0" smtClean="0">
                <a:solidFill>
                  <a:schemeClr val="bg1"/>
                </a:solidFill>
              </a:rPr>
              <a:t>. Carpet  weaving was introduced during the </a:t>
            </a:r>
            <a:r>
              <a:rPr lang="en-US" sz="7400" b="1" dirty="0" err="1" smtClean="0">
                <a:solidFill>
                  <a:schemeClr val="bg1"/>
                </a:solidFill>
              </a:rPr>
              <a:t>Moghul</a:t>
            </a:r>
            <a:r>
              <a:rPr lang="en-US" sz="7400" b="1" dirty="0" smtClean="0">
                <a:solidFill>
                  <a:schemeClr val="bg1"/>
                </a:solidFill>
              </a:rPr>
              <a:t> </a:t>
            </a:r>
            <a:r>
              <a:rPr lang="en-US" sz="7400" b="1" dirty="0" smtClean="0">
                <a:solidFill>
                  <a:schemeClr val="bg1"/>
                </a:solidFill>
              </a:rPr>
              <a:t>period with the aid of Persians. </a:t>
            </a:r>
            <a:r>
              <a:rPr lang="en-US" sz="7400" b="1" dirty="0" smtClean="0">
                <a:solidFill>
                  <a:schemeClr val="bg1"/>
                </a:solidFill>
              </a:rPr>
              <a:t> </a:t>
            </a:r>
            <a:r>
              <a:rPr lang="en-US" sz="7400" b="1" dirty="0" smtClean="0">
                <a:solidFill>
                  <a:schemeClr val="bg1"/>
                </a:solidFill>
              </a:rPr>
              <a:t>A small sample of its numerous designs is presented here for  your private viewing pleasure.</a:t>
            </a:r>
          </a:p>
          <a:p>
            <a:pPr algn="ctr"/>
            <a:endParaRPr lang="en-US" sz="74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7400" b="1" dirty="0" smtClean="0">
                <a:solidFill>
                  <a:schemeClr val="bg1"/>
                </a:solidFill>
              </a:rPr>
              <a:t>AKC/September 2016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fil-P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Carpet.9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50" y="533400"/>
            <a:ext cx="9115050" cy="5534138"/>
          </a:xfr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hand-knotted-Persian-carpet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7829" y="0"/>
            <a:ext cx="9161829" cy="6874217"/>
          </a:xfr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nd-knotted-silk-carpets-55796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137078" cy="6858000"/>
          </a:xfrm>
        </p:spPr>
      </p:pic>
      <p:pic>
        <p:nvPicPr>
          <p:cNvPr id="5" name="Picture 4" descr="handmade-carpets-500x500.jpg"/>
          <p:cNvPicPr>
            <a:picLocks noChangeAspect="1"/>
          </p:cNvPicPr>
          <p:nvPr/>
        </p:nvPicPr>
        <p:blipFill>
          <a:blip r:embed="rId3"/>
          <a:srcRect l="2645" t="3333" r="4762" b="1667"/>
          <a:stretch>
            <a:fillRect/>
          </a:stretch>
        </p:blipFill>
        <p:spPr>
          <a:xfrm>
            <a:off x="5006474" y="6531"/>
            <a:ext cx="4207042" cy="6851469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nd-knotted-woolen-carpets-250x250 (1).jpg"/>
          <p:cNvPicPr>
            <a:picLocks noGrp="1" noChangeAspect="1"/>
          </p:cNvPicPr>
          <p:nvPr>
            <p:ph idx="1"/>
          </p:nvPr>
        </p:nvPicPr>
        <p:blipFill>
          <a:blip r:embed="rId2"/>
          <a:srcRect l="13333" r="13333"/>
          <a:stretch>
            <a:fillRect/>
          </a:stretch>
        </p:blipFill>
        <p:spPr>
          <a:xfrm>
            <a:off x="2133600" y="26484"/>
            <a:ext cx="5009778" cy="6831516"/>
          </a:xfr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ndmade-persian-carpet-250x25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0"/>
            <a:ext cx="6796880" cy="6857999"/>
          </a:xfr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nd-tufted-acrilic-carpet--ruglz-y021-49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0"/>
            <a:ext cx="7465423" cy="6858000"/>
          </a:xfr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nd-tufted-carpet-250x25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354907" cy="6865265"/>
          </a:xfrm>
        </p:spPr>
      </p:pic>
      <p:pic>
        <p:nvPicPr>
          <p:cNvPr id="5" name="Picture 4" descr="images (6).jpg"/>
          <p:cNvPicPr>
            <a:picLocks noChangeAspect="1"/>
          </p:cNvPicPr>
          <p:nvPr/>
        </p:nvPicPr>
        <p:blipFill>
          <a:blip r:embed="rId3"/>
          <a:srcRect l="5000" r="5000"/>
          <a:stretch>
            <a:fillRect/>
          </a:stretch>
        </p:blipFill>
        <p:spPr>
          <a:xfrm>
            <a:off x="5379720" y="304800"/>
            <a:ext cx="3764280" cy="627380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nd-tufted-carpets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18787"/>
            <a:ext cx="6155292" cy="6839213"/>
          </a:xfr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nd-tufted-Flordely-Off-White-Wool-Rug-8-x-10-MLA12336375a.jpg"/>
          <p:cNvPicPr>
            <a:picLocks noGrp="1" noChangeAspect="1"/>
          </p:cNvPicPr>
          <p:nvPr>
            <p:ph idx="1"/>
          </p:nvPr>
        </p:nvPicPr>
        <p:blipFill>
          <a:blip r:embed="rId2"/>
          <a:srcRect t="14167" b="12233"/>
          <a:stretch>
            <a:fillRect/>
          </a:stretch>
        </p:blipFill>
        <p:spPr>
          <a:xfrm>
            <a:off x="1" y="0"/>
            <a:ext cx="9143999" cy="6858000"/>
          </a:xfr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nd-tufted-product-250x250 (1).jpg"/>
          <p:cNvPicPr>
            <a:picLocks noGrp="1" noChangeAspect="1"/>
          </p:cNvPicPr>
          <p:nvPr>
            <p:ph idx="1"/>
          </p:nvPr>
        </p:nvPicPr>
        <p:blipFill>
          <a:blip r:embed="rId2"/>
          <a:srcRect t="9340" b="10660"/>
          <a:stretch>
            <a:fillRect/>
          </a:stretch>
        </p:blipFill>
        <p:spPr>
          <a:xfrm>
            <a:off x="0" y="-30480"/>
            <a:ext cx="9144000" cy="6888480"/>
          </a:xfr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nd-tufted-product-250x250.jpg"/>
          <p:cNvPicPr>
            <a:picLocks noGrp="1" noChangeAspect="1"/>
          </p:cNvPicPr>
          <p:nvPr>
            <p:ph idx="1"/>
          </p:nvPr>
        </p:nvPicPr>
        <p:blipFill>
          <a:blip r:embed="rId2"/>
          <a:srcRect t="9340" b="10660"/>
          <a:stretch>
            <a:fillRect/>
          </a:stretch>
        </p:blipFill>
        <p:spPr>
          <a:xfrm>
            <a:off x="228600" y="-30480"/>
            <a:ext cx="8610600" cy="688848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wnload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533400" y="6019800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Trimming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nd-tufted-rugs (2).jpg"/>
          <p:cNvPicPr>
            <a:picLocks noGrp="1" noChangeAspect="1"/>
          </p:cNvPicPr>
          <p:nvPr>
            <p:ph idx="1"/>
          </p:nvPr>
        </p:nvPicPr>
        <p:blipFill>
          <a:blip r:embed="rId2"/>
          <a:srcRect b="6944"/>
          <a:stretch>
            <a:fillRect/>
          </a:stretch>
        </p:blipFill>
        <p:spPr>
          <a:xfrm>
            <a:off x="0" y="609600"/>
            <a:ext cx="9144000" cy="5550312"/>
          </a:xfr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nd-tufted-wool-carpet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858000" cy="6858000"/>
          </a:xfr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nd-Tufted-Wool-Carpet-LZ-Y010-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-10509"/>
            <a:ext cx="6879976" cy="6868509"/>
          </a:xfr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nd-tufted-wool-carpets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6692"/>
            <a:ext cx="6522446" cy="6851308"/>
          </a:xfr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934200" cy="6864858"/>
          </a:xfr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CP-LR-0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3707" t="4521" r="6022" b="5208"/>
          <a:stretch>
            <a:fillRect/>
          </a:stretch>
        </p:blipFill>
        <p:spPr>
          <a:xfrm>
            <a:off x="2057400" y="0"/>
            <a:ext cx="5143500" cy="6858000"/>
          </a:xfr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38200"/>
            <a:ext cx="9144000" cy="5078262"/>
          </a:xfr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639"/>
            <a:ext cx="7664895" cy="6856361"/>
          </a:xfr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L1ACFK2E1knot_carpet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-15080"/>
            <a:ext cx="6873080" cy="6873080"/>
          </a:xfr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Shaggy_Rug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4800"/>
            <a:ext cx="9164379" cy="6112569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wnload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33400"/>
            <a:ext cx="9144000" cy="5698901"/>
          </a:xfr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UEBF6PPX1827470Imagehand_tufted_carpet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0"/>
            <a:ext cx="6858000" cy="6858000"/>
          </a:xfr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XXX_RugMMFNilssonBlueRhomboid1a_2048.jpg"/>
          <p:cNvPicPr>
            <a:picLocks noGrp="1" noChangeAspect="1"/>
          </p:cNvPicPr>
          <p:nvPr>
            <p:ph idx="1"/>
          </p:nvPr>
        </p:nvPicPr>
        <p:blipFill>
          <a:blip r:embed="rId2"/>
          <a:srcRect l="20488" t="4521" r="20488" b="6944"/>
          <a:stretch>
            <a:fillRect/>
          </a:stretch>
        </p:blipFill>
        <p:spPr>
          <a:xfrm>
            <a:off x="2362200" y="-76200"/>
            <a:ext cx="4622800" cy="6934200"/>
          </a:xfr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len_Hand_Tufted_Carpet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081"/>
            <a:ext cx="9144000" cy="6858000"/>
          </a:xfr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exture-designs-250x250.jpg"/>
          <p:cNvPicPr>
            <a:picLocks noGrp="1" noChangeAspect="1"/>
          </p:cNvPicPr>
          <p:nvPr>
            <p:ph idx="1"/>
          </p:nvPr>
        </p:nvPicPr>
        <p:blipFill>
          <a:blip r:embed="rId2"/>
          <a:srcRect l="1611" t="12673" r="3333" b="1399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rugs_99_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0"/>
            <a:ext cx="6019800" cy="6919311"/>
          </a:xfr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g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1854" y="1295400"/>
            <a:ext cx="9155854" cy="4291806"/>
          </a:xfr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0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0"/>
            <a:ext cx="8199782" cy="6858000"/>
          </a:xfr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ssad1.47916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"/>
            <a:ext cx="8458200" cy="6858000"/>
          </a:xfr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KEA-carpet-pic-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07" y="1"/>
            <a:ext cx="9144707" cy="6867244"/>
          </a:xfr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873081" cy="6873081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Agra-Persian-Rug-Factory-our-salesman-asked-me-the-best-way-to-make-this-photo-more-beautiful-and-the-answer-was-to-put-carrie-in-i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81" y="381000"/>
            <a:ext cx="9112319" cy="6083916"/>
          </a:xfr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800600" cy="6858000"/>
          </a:xfrm>
        </p:spPr>
      </p:pic>
      <p:pic>
        <p:nvPicPr>
          <p:cNvPr id="5" name="Picture 4" descr="images (2).jpg"/>
          <p:cNvPicPr>
            <a:picLocks noChangeAspect="1"/>
          </p:cNvPicPr>
          <p:nvPr/>
        </p:nvPicPr>
        <p:blipFill>
          <a:blip r:embed="rId3"/>
          <a:srcRect l="4420" t="2867" r="2762" b="2509"/>
          <a:stretch>
            <a:fillRect/>
          </a:stretch>
        </p:blipFill>
        <p:spPr>
          <a:xfrm>
            <a:off x="4648200" y="1"/>
            <a:ext cx="4495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0"/>
            <a:ext cx="5242970" cy="6858000"/>
          </a:xfr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6).jpg"/>
          <p:cNvPicPr>
            <a:picLocks noGrp="1" noChangeAspect="1"/>
          </p:cNvPicPr>
          <p:nvPr>
            <p:ph idx="1"/>
          </p:nvPr>
        </p:nvPicPr>
        <p:blipFill>
          <a:blip r:embed="rId2"/>
          <a:srcRect l="5000" r="5000"/>
          <a:stretch>
            <a:fillRect/>
          </a:stretch>
        </p:blipFill>
        <p:spPr>
          <a:xfrm>
            <a:off x="0" y="0"/>
            <a:ext cx="4267200" cy="6923879"/>
          </a:xfrm>
        </p:spPr>
      </p:pic>
      <p:pic>
        <p:nvPicPr>
          <p:cNvPr id="5" name="Picture 4" descr="indian-carp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-28092"/>
            <a:ext cx="4876800" cy="6928418"/>
          </a:xfrm>
          <a:prstGeom prst="rect">
            <a:avLst/>
          </a:prstGeo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377"/>
            <a:ext cx="9144000" cy="6849173"/>
          </a:xfr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ndian-carpet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0"/>
            <a:ext cx="4827233" cy="6858000"/>
          </a:xfr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ndian-handknotted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858000" cy="6858000"/>
          </a:xfr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ran_exports_handmade_carpets_1_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858000" cy="6858000"/>
          </a:xfr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thepo-bo-44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4954714" cy="6881548"/>
          </a:xfr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Kazak-Carpet.jpg"/>
          <p:cNvPicPr>
            <a:picLocks noGrp="1" noChangeAspect="1"/>
          </p:cNvPicPr>
          <p:nvPr>
            <p:ph idx="1"/>
          </p:nvPr>
        </p:nvPicPr>
        <p:blipFill>
          <a:blip r:embed="rId2"/>
          <a:srcRect l="1852" t="14448" r="1852" b="13329"/>
          <a:stretch>
            <a:fillRect/>
          </a:stretch>
        </p:blipFill>
        <p:spPr>
          <a:xfrm>
            <a:off x="0" y="-57150"/>
            <a:ext cx="9194800" cy="6896100"/>
          </a:xfr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thepo-bo-4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0"/>
            <a:ext cx="4954714" cy="688154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-20077"/>
            <a:ext cx="4577048" cy="6878077"/>
          </a:xfrm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kilim-rug-250x250 (1).jpg"/>
          <p:cNvPicPr>
            <a:picLocks noGrp="1" noChangeAspect="1"/>
          </p:cNvPicPr>
          <p:nvPr>
            <p:ph idx="1"/>
          </p:nvPr>
        </p:nvPicPr>
        <p:blipFill>
          <a:blip r:embed="rId2"/>
          <a:srcRect l="10000" r="10000"/>
          <a:stretch>
            <a:fillRect/>
          </a:stretch>
        </p:blipFill>
        <p:spPr>
          <a:xfrm>
            <a:off x="1905000" y="0"/>
            <a:ext cx="5513704" cy="6892130"/>
          </a:xfr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shad-Carpet (1).jpg"/>
          <p:cNvPicPr>
            <a:picLocks noGrp="1" noChangeAspect="1"/>
          </p:cNvPicPr>
          <p:nvPr>
            <p:ph idx="1"/>
          </p:nvPr>
        </p:nvPicPr>
        <p:blipFill>
          <a:blip r:embed="rId2"/>
          <a:srcRect l="3704" t="10745" r="1852" b="11478"/>
          <a:stretch>
            <a:fillRect/>
          </a:stretch>
        </p:blipFill>
        <p:spPr>
          <a:xfrm>
            <a:off x="0" y="-152400"/>
            <a:ext cx="9144000" cy="7028329"/>
          </a:xfr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echanical-and-handmade-carpets-468-66474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85800"/>
            <a:ext cx="9173973" cy="5498596"/>
          </a:xfr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nepali-carpets-1332857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7200"/>
            <a:ext cx="9144000" cy="5607025"/>
          </a:xfr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oushak-carpet-turkish-knot-645015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6360"/>
            <a:ext cx="9189435" cy="6831640"/>
          </a:xfr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rsian-Handtufted-Woollen-Carpet (1).jpg"/>
          <p:cNvPicPr>
            <a:picLocks noGrp="1" noChangeAspect="1"/>
          </p:cNvPicPr>
          <p:nvPr>
            <p:ph idx="1"/>
          </p:nvPr>
        </p:nvPicPr>
        <p:blipFill>
          <a:blip r:embed="rId2"/>
          <a:srcRect l="6222" t="5169" r="10000" b="3323"/>
          <a:stretch>
            <a:fillRect/>
          </a:stretch>
        </p:blipFill>
        <p:spPr>
          <a:xfrm>
            <a:off x="0" y="0"/>
            <a:ext cx="4800600" cy="6858000"/>
          </a:xfrm>
        </p:spPr>
      </p:pic>
      <p:pic>
        <p:nvPicPr>
          <p:cNvPr id="5" name="Picture 4" descr="slide2_2 (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505507" y="1219507"/>
            <a:ext cx="6857386" cy="4419600"/>
          </a:xfrm>
          <a:prstGeom prst="rect">
            <a:avLst/>
          </a:prstGeom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ersan1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0"/>
            <a:ext cx="8181994" cy="6858000"/>
          </a:xfr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ersian_nain_shislah_cosmo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0"/>
            <a:ext cx="7181151" cy="6857999"/>
          </a:xfr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ersian-hand-tufted-250x250 (1)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873081" cy="6873081"/>
          </a:xfr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reversible-handloom-cotton-rug-250x250.jpg"/>
          <p:cNvPicPr>
            <a:picLocks noGrp="1" noChangeAspect="1"/>
          </p:cNvPicPr>
          <p:nvPr>
            <p:ph idx="1"/>
          </p:nvPr>
        </p:nvPicPr>
        <p:blipFill>
          <a:blip r:embed="rId2"/>
          <a:srcRect t="13525" b="12075"/>
          <a:stretch>
            <a:fillRect/>
          </a:stretch>
        </p:blipFill>
        <p:spPr>
          <a:xfrm>
            <a:off x="0" y="42063"/>
            <a:ext cx="9144000" cy="6803136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62000"/>
            <a:ext cx="9169135" cy="5501481"/>
          </a:xfrm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serapi-rugs-145693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serenity-aubergine-hand-tufted-wool-rug-8x11-aubergine-8x11-purple-size-8-x-11-viscose-floral.jpg"/>
          <p:cNvPicPr>
            <a:picLocks noGrp="1" noChangeAspect="1"/>
          </p:cNvPicPr>
          <p:nvPr>
            <p:ph idx="1"/>
          </p:nvPr>
        </p:nvPicPr>
        <p:blipFill>
          <a:blip r:embed="rId2"/>
          <a:srcRect l="10940" r="10940"/>
          <a:stretch>
            <a:fillRect/>
          </a:stretch>
        </p:blipFill>
        <p:spPr>
          <a:xfrm>
            <a:off x="0" y="1"/>
            <a:ext cx="4285940" cy="6857999"/>
          </a:xfrm>
        </p:spPr>
      </p:pic>
      <p:pic>
        <p:nvPicPr>
          <p:cNvPr id="5" name="Picture 4" descr="Silk-Touch-Carpets.jpg"/>
          <p:cNvPicPr>
            <a:picLocks noChangeAspect="1"/>
          </p:cNvPicPr>
          <p:nvPr/>
        </p:nvPicPr>
        <p:blipFill>
          <a:blip r:embed="rId3"/>
          <a:srcRect l="4222" t="5621" r="3185" b="5621"/>
          <a:stretch>
            <a:fillRect/>
          </a:stretch>
        </p:blipFill>
        <p:spPr>
          <a:xfrm rot="16200000">
            <a:off x="3322320" y="960120"/>
            <a:ext cx="6858000" cy="4937760"/>
          </a:xfrm>
          <a:prstGeom prst="rect">
            <a:avLst/>
          </a:prstGeom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s-l30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23" y="381000"/>
            <a:ext cx="9097577" cy="6004401"/>
          </a:xfrm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slide2_2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7200"/>
            <a:ext cx="9172753" cy="5803170"/>
          </a:xfr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slider-bg-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747837"/>
            <a:ext cx="9143999" cy="3095626"/>
          </a:xfrm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115IV.jpg"/>
          <p:cNvPicPr>
            <a:picLocks noGrp="1" noChangeAspect="1"/>
          </p:cNvPicPr>
          <p:nvPr>
            <p:ph idx="1"/>
          </p:nvPr>
        </p:nvPicPr>
        <p:blipFill>
          <a:blip r:embed="rId2"/>
          <a:srcRect l="15280" t="6257" r="15280" b="6944"/>
          <a:stretch>
            <a:fillRect/>
          </a:stretch>
        </p:blipFill>
        <p:spPr>
          <a:xfrm>
            <a:off x="1828800" y="0"/>
            <a:ext cx="5501640" cy="6877050"/>
          </a:xfr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ibetan-rugs-from-nepal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85800"/>
            <a:ext cx="9184510" cy="5492337"/>
          </a:xfrm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imthumb.jpg"/>
          <p:cNvPicPr>
            <a:picLocks noGrp="1" noChangeAspect="1"/>
          </p:cNvPicPr>
          <p:nvPr>
            <p:ph idx="1"/>
          </p:nvPr>
        </p:nvPicPr>
        <p:blipFill>
          <a:blip r:embed="rId2"/>
          <a:srcRect l="1392"/>
          <a:stretch>
            <a:fillRect/>
          </a:stretch>
        </p:blipFill>
        <p:spPr>
          <a:xfrm>
            <a:off x="0" y="228600"/>
            <a:ext cx="9143999" cy="6312828"/>
          </a:xfrm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raditional-Carpet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858000" cy="6858000"/>
          </a:xfrm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raditional-handloom-knotted-rugs-500x500.jpg"/>
          <p:cNvPicPr>
            <a:picLocks noGrp="1" noChangeAspect="1"/>
          </p:cNvPicPr>
          <p:nvPr>
            <p:ph idx="1"/>
          </p:nvPr>
        </p:nvPicPr>
        <p:blipFill>
          <a:blip r:embed="rId2"/>
          <a:srcRect l="8857" r="13429"/>
          <a:stretch>
            <a:fillRect/>
          </a:stretch>
        </p:blipFill>
        <p:spPr>
          <a:xfrm rot="16200000">
            <a:off x="1107731" y="-1107731"/>
            <a:ext cx="6928539" cy="9144001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eaver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58071"/>
            <a:ext cx="9158425" cy="6877330"/>
          </a:xfrm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ufted-persian-carpets-250x25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0"/>
            <a:ext cx="6858000" cy="6858000"/>
          </a:xfrm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vegetable-dye-carpet-250153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62000"/>
            <a:ext cx="9096421" cy="4953001"/>
          </a:xfrm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velvet-carpet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873081" cy="6873081"/>
          </a:xfrm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lencarpet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4800"/>
            <a:ext cx="9144000" cy="6194961"/>
          </a:xfrm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len-carpets2_250x25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-15080"/>
            <a:ext cx="6873080" cy="6873080"/>
          </a:xfrm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l-Silk-Carpets.jpg"/>
          <p:cNvPicPr>
            <a:picLocks noGrp="1" noChangeAspect="1"/>
          </p:cNvPicPr>
          <p:nvPr>
            <p:ph idx="1"/>
          </p:nvPr>
        </p:nvPicPr>
        <p:blipFill>
          <a:blip r:embed="rId2"/>
          <a:srcRect l="5556" t="7599" r="5556" b="8575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Zigeler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4800"/>
            <a:ext cx="9144000" cy="6096000"/>
          </a:xfrm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3352800"/>
            <a:ext cx="2895600" cy="579120"/>
          </a:xfrm>
        </p:spPr>
        <p:txBody>
          <a:bodyPr>
            <a:noAutofit/>
          </a:bodyPr>
          <a:lstStyle/>
          <a:p>
            <a:r>
              <a:rPr lang="en-US" sz="4400" b="1" dirty="0" smtClean="0"/>
              <a:t>The  end </a:t>
            </a:r>
            <a:endParaRPr lang="fil-PH" sz="44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4800"/>
            <a:ext cx="9144000" cy="6196484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3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09600"/>
            <a:ext cx="9144000" cy="5534138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5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38200"/>
            <a:ext cx="9144000" cy="51466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5f41fc19fd594cf16b6d9b6fb82f1b1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38200"/>
            <a:ext cx="9144000" cy="5029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9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4600" y="0"/>
            <a:ext cx="4508042" cy="68580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shutterstock_313363988_6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7200"/>
            <a:ext cx="9144000" cy="5659742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SuperStock_1890-363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381000"/>
            <a:ext cx="9144000" cy="5999509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hotos_by_Pradeep_20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4800"/>
            <a:ext cx="9144000" cy="6086476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RN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0"/>
            <a:ext cx="5148627" cy="6878566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a handtufted weaving 1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91282"/>
            <a:ext cx="9265709" cy="6949282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44_BhadohiIndiaBarakat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4896410" cy="6858000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20th-Persian-handmade-carpet-exhibition-Tehran-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4800"/>
            <a:ext cx="9238388" cy="6164101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7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15" y="457200"/>
            <a:ext cx="9109285" cy="5690649"/>
          </a:xfrm>
        </p:spPr>
      </p:pic>
      <p:sp>
        <p:nvSpPr>
          <p:cNvPr id="5" name="TextBox 4"/>
          <p:cNvSpPr txBox="1"/>
          <p:nvPr/>
        </p:nvSpPr>
        <p:spPr>
          <a:xfrm>
            <a:off x="3352800" y="62484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Washing the carpet 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NISI20130419_0008051480_96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4800"/>
            <a:ext cx="9166622" cy="6111081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499"/>
            <a:ext cx="9144000" cy="6837501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NISI20130419_0008051494_96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81000"/>
            <a:ext cx="9166622" cy="6111081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1_30_1991-carpet-1_0111130236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4800"/>
            <a:ext cx="9144000" cy="6339681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77785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7420" y="914400"/>
            <a:ext cx="9171420" cy="5044281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7652" y="533400"/>
            <a:ext cx="9211652" cy="5476343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1-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57150"/>
            <a:ext cx="9164108" cy="6873081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1-250x250.jpg"/>
          <p:cNvPicPr>
            <a:picLocks noGrp="1" noChangeAspect="1"/>
          </p:cNvPicPr>
          <p:nvPr>
            <p:ph idx="1"/>
          </p:nvPr>
        </p:nvPicPr>
        <p:blipFill>
          <a:blip r:embed="rId2"/>
          <a:srcRect l="18800" r="18800"/>
          <a:stretch>
            <a:fillRect/>
          </a:stretch>
        </p:blipFill>
        <p:spPr>
          <a:xfrm>
            <a:off x="1" y="-17585"/>
            <a:ext cx="4333036" cy="6875585"/>
          </a:xfrm>
        </p:spPr>
      </p:pic>
      <p:pic>
        <p:nvPicPr>
          <p:cNvPr id="7" name="Picture 6" descr="34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0"/>
            <a:ext cx="4495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3_Carpets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81000"/>
            <a:ext cx="9166622" cy="6111081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6x9-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5630" y="0"/>
            <a:ext cx="9169630" cy="6858000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9f1a379717c60a4d887564fdd39db2a2.jpg"/>
          <p:cNvPicPr>
            <a:picLocks noGrp="1" noChangeAspect="1"/>
          </p:cNvPicPr>
          <p:nvPr>
            <p:ph idx="1"/>
          </p:nvPr>
        </p:nvPicPr>
        <p:blipFill>
          <a:blip r:embed="rId2"/>
          <a:srcRect t="2424" b="3459"/>
          <a:stretch>
            <a:fillRect/>
          </a:stretch>
        </p:blipFill>
        <p:spPr>
          <a:xfrm>
            <a:off x="2324100" y="0"/>
            <a:ext cx="5619750" cy="6858000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014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29158"/>
            <a:ext cx="9148930" cy="536127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7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0"/>
            <a:ext cx="7543799" cy="6858000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4_1_o.jpg"/>
          <p:cNvPicPr>
            <a:picLocks noGrp="1" noChangeAspect="1"/>
          </p:cNvPicPr>
          <p:nvPr>
            <p:ph idx="1"/>
          </p:nvPr>
        </p:nvPicPr>
        <p:blipFill>
          <a:blip r:embed="rId2"/>
          <a:srcRect r="2756" b="5314"/>
          <a:stretch>
            <a:fillRect/>
          </a:stretch>
        </p:blipFill>
        <p:spPr>
          <a:xfrm>
            <a:off x="1219200" y="0"/>
            <a:ext cx="6785454" cy="6893050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4-14-black-gold-250x250.jpg"/>
          <p:cNvPicPr>
            <a:picLocks noGrp="1" noChangeAspect="1"/>
          </p:cNvPicPr>
          <p:nvPr>
            <p:ph idx="1"/>
          </p:nvPr>
        </p:nvPicPr>
        <p:blipFill>
          <a:blip r:embed="rId2"/>
          <a:srcRect l="13333" t="3333" r="13333" b="3333"/>
          <a:stretch>
            <a:fillRect/>
          </a:stretch>
        </p:blipFill>
        <p:spPr>
          <a:xfrm>
            <a:off x="1981200" y="-27709"/>
            <a:ext cx="5410200" cy="6885709"/>
          </a:xfr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290" y="457200"/>
            <a:ext cx="9110710" cy="6049511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38200"/>
            <a:ext cx="9172276" cy="4891880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23_bi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-44291"/>
            <a:ext cx="7019278" cy="6902291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04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33350"/>
            <a:ext cx="9144000" cy="6949281"/>
          </a:xfr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75bc55b97f90f9e244126a1d11b0ea2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-15081"/>
            <a:ext cx="6873081" cy="6873081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82a3ef24fea984e2e77e40865c97c321.jpg"/>
          <p:cNvPicPr>
            <a:picLocks noGrp="1" noChangeAspect="1"/>
          </p:cNvPicPr>
          <p:nvPr>
            <p:ph idx="1"/>
          </p:nvPr>
        </p:nvPicPr>
        <p:blipFill>
          <a:blip r:embed="rId2"/>
          <a:srcRect t="2335" b="910"/>
          <a:stretch>
            <a:fillRect/>
          </a:stretch>
        </p:blipFill>
        <p:spPr>
          <a:xfrm>
            <a:off x="2133600" y="0"/>
            <a:ext cx="4969262" cy="6906432"/>
          </a:xfr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57-1.jpg"/>
          <p:cNvPicPr>
            <a:picLocks noGrp="1" noChangeAspect="1"/>
          </p:cNvPicPr>
          <p:nvPr>
            <p:ph idx="1"/>
          </p:nvPr>
        </p:nvPicPr>
        <p:blipFill>
          <a:blip r:embed="rId2"/>
          <a:srcRect r="18138" b="3472"/>
          <a:stretch>
            <a:fillRect/>
          </a:stretch>
        </p:blipFill>
        <p:spPr>
          <a:xfrm>
            <a:off x="304800" y="0"/>
            <a:ext cx="8458200" cy="6816103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33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qdefaul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9164108" cy="6858001"/>
          </a:xfr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36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280" y="228600"/>
            <a:ext cx="9110720" cy="6301582"/>
          </a:xfr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89.jpg"/>
          <p:cNvPicPr>
            <a:picLocks noGrp="1" noChangeAspect="1"/>
          </p:cNvPicPr>
          <p:nvPr>
            <p:ph idx="1"/>
          </p:nvPr>
        </p:nvPicPr>
        <p:blipFill>
          <a:blip r:embed="rId2"/>
          <a:srcRect b="1736"/>
          <a:stretch>
            <a:fillRect/>
          </a:stretch>
        </p:blipFill>
        <p:spPr>
          <a:xfrm>
            <a:off x="0" y="0"/>
            <a:ext cx="9144000" cy="6825830"/>
          </a:xfr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568.jpg"/>
          <p:cNvPicPr>
            <a:picLocks noGrp="1" noChangeAspect="1"/>
          </p:cNvPicPr>
          <p:nvPr>
            <p:ph idx="1"/>
          </p:nvPr>
        </p:nvPicPr>
        <p:blipFill>
          <a:blip r:embed="rId2"/>
          <a:srcRect l="2635" t="2785" r="2635" b="3472"/>
          <a:stretch>
            <a:fillRect/>
          </a:stretch>
        </p:blipFill>
        <p:spPr>
          <a:xfrm>
            <a:off x="0" y="0"/>
            <a:ext cx="9279464" cy="6858000"/>
          </a:xfr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605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381000"/>
            <a:ext cx="9144000" cy="6185916"/>
          </a:xfr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786.jpg"/>
          <p:cNvPicPr>
            <a:picLocks noGrp="1" noChangeAspect="1"/>
          </p:cNvPicPr>
          <p:nvPr>
            <p:ph idx="1"/>
          </p:nvPr>
        </p:nvPicPr>
        <p:blipFill>
          <a:blip r:embed="rId2"/>
          <a:srcRect l="18518" r="18519"/>
          <a:stretch>
            <a:fillRect/>
          </a:stretch>
        </p:blipFill>
        <p:spPr>
          <a:xfrm>
            <a:off x="2514600" y="0"/>
            <a:ext cx="4318000" cy="6858000"/>
          </a:xfr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853 (1).jpg"/>
          <p:cNvPicPr>
            <a:picLocks noGrp="1" noChangeAspect="1"/>
          </p:cNvPicPr>
          <p:nvPr>
            <p:ph idx="1"/>
          </p:nvPr>
        </p:nvPicPr>
        <p:blipFill>
          <a:blip r:embed="rId2"/>
          <a:srcRect l="10526" r="14912"/>
          <a:stretch>
            <a:fillRect/>
          </a:stretch>
        </p:blipFill>
        <p:spPr>
          <a:xfrm>
            <a:off x="2209800" y="0"/>
            <a:ext cx="5020506" cy="6821982"/>
          </a:xfr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870 (1).jpg"/>
          <p:cNvPicPr>
            <a:picLocks noGrp="1" noChangeAspect="1"/>
          </p:cNvPicPr>
          <p:nvPr>
            <p:ph idx="1"/>
          </p:nvPr>
        </p:nvPicPr>
        <p:blipFill>
          <a:blip r:embed="rId2"/>
          <a:srcRect r="800" b="3510"/>
          <a:stretch>
            <a:fillRect/>
          </a:stretch>
        </p:blipFill>
        <p:spPr>
          <a:xfrm>
            <a:off x="0" y="457200"/>
            <a:ext cx="9199958" cy="5959802"/>
          </a:xfr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93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4965218" cy="6871861"/>
          </a:xfr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6799-handmade-carpet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-15080"/>
            <a:ext cx="6873080" cy="6873080"/>
          </a:xfr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0771SH-Beige-Shaggy-Carpe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017"/>
            <a:ext cx="9157315" cy="6878161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carpet-weave_2540874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38938"/>
            <a:ext cx="9144000" cy="5712335"/>
          </a:xfr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210805_Complex_shaggy_carpe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6392" y="152400"/>
            <a:ext cx="9170392" cy="6413469"/>
          </a:xfr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679280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533560"/>
            <a:ext cx="9192128" cy="5791041"/>
          </a:xfr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551643_446537992032224_1303515827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-39370"/>
            <a:ext cx="7406571" cy="6897370"/>
          </a:xfr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62177733_1_1000x700_carpet-machine-made-size-3ftx5ft-delh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264032" cy="6858000"/>
          </a:xfr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09489162_55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64108" cy="6873081"/>
          </a:xfr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99102480_450.jpg"/>
          <p:cNvPicPr>
            <a:picLocks noGrp="1" noChangeAspect="1"/>
          </p:cNvPicPr>
          <p:nvPr>
            <p:ph idx="1"/>
          </p:nvPr>
        </p:nvPicPr>
        <p:blipFill>
          <a:blip r:embed="rId2"/>
          <a:srcRect l="4528" t="2785" r="4528" b="5208"/>
          <a:stretch>
            <a:fillRect/>
          </a:stretch>
        </p:blipFill>
        <p:spPr>
          <a:xfrm>
            <a:off x="2286000" y="0"/>
            <a:ext cx="4904116" cy="6839951"/>
          </a:xfr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607774 (1)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-15082"/>
            <a:ext cx="9164108" cy="6873081"/>
          </a:xfr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992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0"/>
            <a:ext cx="5460982" cy="6858000"/>
          </a:xfr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3350_775f_R (1).jpg"/>
          <p:cNvPicPr>
            <a:picLocks noGrp="1" noChangeAspect="1"/>
          </p:cNvPicPr>
          <p:nvPr>
            <p:ph idx="1"/>
          </p:nvPr>
        </p:nvPicPr>
        <p:blipFill>
          <a:blip r:embed="rId2"/>
          <a:srcRect l="3333" t="2036" r="6667" b="2891"/>
          <a:stretch>
            <a:fillRect/>
          </a:stretch>
        </p:blipFill>
        <p:spPr>
          <a:xfrm>
            <a:off x="2286000" y="25400"/>
            <a:ext cx="4192732" cy="6832600"/>
          </a:xfr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470250_554528254639413_1796688457_n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58145"/>
            <a:ext cx="9157969" cy="691614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Rug_factory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-50800"/>
            <a:ext cx="5181600" cy="6908800"/>
          </a:xfr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04063 (1)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10158"/>
            <a:ext cx="5375556" cy="6847842"/>
          </a:xfr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0562312-handwoven-carpets-of-varanasi.jpg"/>
          <p:cNvPicPr>
            <a:picLocks noGrp="1" noChangeAspect="1"/>
          </p:cNvPicPr>
          <p:nvPr>
            <p:ph idx="1"/>
          </p:nvPr>
        </p:nvPicPr>
        <p:blipFill>
          <a:blip r:embed="rId2"/>
          <a:srcRect l="10000" r="10000"/>
          <a:stretch>
            <a:fillRect/>
          </a:stretch>
        </p:blipFill>
        <p:spPr>
          <a:xfrm>
            <a:off x="1981200" y="19050"/>
            <a:ext cx="5471160" cy="6838950"/>
          </a:xfr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5104023_1_handknotted carpet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81000"/>
            <a:ext cx="9171221" cy="6108034"/>
          </a:xfr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5545102-TOMAT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-34130"/>
            <a:ext cx="5513705" cy="6892130"/>
          </a:xfr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A-64589-Tabrez-DBlue-Rust-123x190-Cms..jpg"/>
          <p:cNvPicPr>
            <a:picLocks noGrp="1" noChangeAspect="1"/>
          </p:cNvPicPr>
          <p:nvPr>
            <p:ph idx="1"/>
          </p:nvPr>
        </p:nvPicPr>
        <p:blipFill>
          <a:blip r:embed="rId2"/>
          <a:srcRect l="881" t="1350" r="1380" b="2793"/>
          <a:stretch>
            <a:fillRect/>
          </a:stretch>
        </p:blipFill>
        <p:spPr>
          <a:xfrm>
            <a:off x="-1" y="381000"/>
            <a:ext cx="9172977" cy="5867400"/>
          </a:xfr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aad71524-carpet-making-bhadohi-banaras-uttar-pradesh-india-ah8n2a.jpg"/>
          <p:cNvPicPr>
            <a:picLocks noGrp="1" noChangeAspect="1"/>
          </p:cNvPicPr>
          <p:nvPr>
            <p:ph idx="1"/>
          </p:nvPr>
        </p:nvPicPr>
        <p:blipFill>
          <a:blip r:embed="rId2"/>
          <a:srcRect b="5208"/>
          <a:stretch>
            <a:fillRect/>
          </a:stretch>
        </p:blipFill>
        <p:spPr>
          <a:xfrm>
            <a:off x="0" y="0"/>
            <a:ext cx="9240090" cy="6858000"/>
          </a:xfr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aad71528-carpet-complete-ready-for-sale-bhadohi-banaras-uttar-pradesh-ah8n36 (1).jpg"/>
          <p:cNvPicPr>
            <a:picLocks noGrp="1" noChangeAspect="1"/>
          </p:cNvPicPr>
          <p:nvPr>
            <p:ph idx="1"/>
          </p:nvPr>
        </p:nvPicPr>
        <p:blipFill>
          <a:blip r:embed="rId2"/>
          <a:srcRect b="4931"/>
          <a:stretch>
            <a:fillRect/>
          </a:stretch>
        </p:blipFill>
        <p:spPr>
          <a:xfrm>
            <a:off x="32157" y="304800"/>
            <a:ext cx="9111843" cy="6199138"/>
          </a:xfr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AAEAAQAAAAAAAAKqAAAAJDhmMDAzNmQxLWU5ZDktNGFkNS05MGE2LWQ3YjY1YzljOWVlM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39" y="762000"/>
            <a:ext cx="9119261" cy="5225938"/>
          </a:xfr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akm_6796.jpg"/>
          <p:cNvPicPr>
            <a:picLocks noGrp="1" noChangeAspect="1"/>
          </p:cNvPicPr>
          <p:nvPr>
            <p:ph idx="1"/>
          </p:nvPr>
        </p:nvPicPr>
        <p:blipFill>
          <a:blip r:embed="rId2"/>
          <a:srcRect l="3128" t="7993" r="3128" b="6944"/>
          <a:stretch>
            <a:fillRect/>
          </a:stretch>
        </p:blipFill>
        <p:spPr>
          <a:xfrm>
            <a:off x="37322" y="228600"/>
            <a:ext cx="9106678" cy="6197600"/>
          </a:xfr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akm_6798.jpg"/>
          <p:cNvPicPr>
            <a:picLocks noGrp="1" noChangeAspect="1"/>
          </p:cNvPicPr>
          <p:nvPr>
            <p:ph idx="1"/>
          </p:nvPr>
        </p:nvPicPr>
        <p:blipFill>
          <a:blip r:embed="rId2"/>
          <a:srcRect l="1826" t="9729" r="3128" b="8680"/>
          <a:stretch>
            <a:fillRect/>
          </a:stretch>
        </p:blipFill>
        <p:spPr>
          <a:xfrm>
            <a:off x="0" y="457200"/>
            <a:ext cx="9216955" cy="5934204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4602541294_dfb13e1794_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0"/>
            <a:ext cx="6634752" cy="6858000"/>
          </a:xfr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baluch-handmade-carpet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0"/>
            <a:ext cx="6183292" cy="6818958"/>
          </a:xfr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bcf-carpet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0"/>
            <a:ext cx="5791200" cy="6829246"/>
          </a:xfr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brick-wall-and-window-treatment-with-surya-mystique-rug-by-surya-rugs-also-hardwood-flooring-with-sectional-sofa-and-side-table-plus-surya-carpet-inc-for-interior-design-and-living-room-decorat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1486"/>
            <a:ext cx="9163559" cy="6341714"/>
          </a:xfr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care&amp;fair nani marquina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8600"/>
            <a:ext cx="9197091" cy="6242526"/>
          </a:xfr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carpet_4490988 (1).jpg"/>
          <p:cNvPicPr>
            <a:picLocks noGrp="1" noChangeAspect="1"/>
          </p:cNvPicPr>
          <p:nvPr>
            <p:ph idx="1"/>
          </p:nvPr>
        </p:nvPicPr>
        <p:blipFill>
          <a:blip r:embed="rId2"/>
          <a:srcRect r="2941" b="5343"/>
          <a:stretch>
            <a:fillRect/>
          </a:stretch>
        </p:blipFill>
        <p:spPr>
          <a:xfrm>
            <a:off x="1752600" y="0"/>
            <a:ext cx="5943600" cy="6842142"/>
          </a:xfr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Carpet_Shagg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3020"/>
            <a:ext cx="9164108" cy="6873081"/>
          </a:xfr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Carpet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96101"/>
          </a:xfr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Carpets_of_Northern_India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0"/>
            <a:ext cx="5775037" cy="6835758"/>
          </a:xfr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carpet-type_clip_image012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81000"/>
            <a:ext cx="9199640" cy="6093268"/>
          </a:xfr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a0d7dcf980ed5705576b6836ec9d5e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9038" y="0"/>
            <a:ext cx="6858000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429697522_90B7A6E9C3054DF18FE588FA2343AC0D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381000"/>
            <a:ext cx="9144000" cy="6055663"/>
          </a:xfrm>
        </p:spPr>
      </p:pic>
      <p:sp>
        <p:nvSpPr>
          <p:cNvPr id="5" name="TextBox 4"/>
          <p:cNvSpPr txBox="1"/>
          <p:nvPr/>
        </p:nvSpPr>
        <p:spPr>
          <a:xfrm>
            <a:off x="3124200" y="63246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Work in progress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esigner-carpet-250x25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0"/>
            <a:ext cx="5563518" cy="6858000"/>
          </a:xfr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esigner-floor-rugs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etail-4366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1"/>
            <a:ext cx="5428717" cy="6858000"/>
          </a:xfr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wnloa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097749" cy="6858000"/>
          </a:xfr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337d0157fb543aa3d6b5ecf55e23a93 (1).jpg"/>
          <p:cNvPicPr>
            <a:picLocks noGrp="1" noChangeAspect="1"/>
          </p:cNvPicPr>
          <p:nvPr>
            <p:ph idx="1"/>
          </p:nvPr>
        </p:nvPicPr>
        <p:blipFill>
          <a:blip r:embed="rId2"/>
          <a:srcRect l="2542" t="2630" r="5932" b="3515"/>
          <a:stretch>
            <a:fillRect/>
          </a:stretch>
        </p:blipFill>
        <p:spPr>
          <a:xfrm>
            <a:off x="0" y="0"/>
            <a:ext cx="4414156" cy="6866465"/>
          </a:xfrm>
        </p:spPr>
      </p:pic>
      <p:pic>
        <p:nvPicPr>
          <p:cNvPr id="5" name="Picture 4" descr="e7812d60cdbad5214c6c130f34fd44af.jpg"/>
          <p:cNvPicPr>
            <a:picLocks noChangeAspect="1"/>
          </p:cNvPicPr>
          <p:nvPr/>
        </p:nvPicPr>
        <p:blipFill>
          <a:blip r:embed="rId3"/>
          <a:srcRect l="4743" t="2222" r="3342" b="2222"/>
          <a:stretch>
            <a:fillRect/>
          </a:stretch>
        </p:blipFill>
        <p:spPr>
          <a:xfrm>
            <a:off x="4495801" y="-1"/>
            <a:ext cx="464820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floral-hand-tufted-woolen-rug-250x250.jpg"/>
          <p:cNvPicPr>
            <a:picLocks noGrp="1" noChangeAspect="1"/>
          </p:cNvPicPr>
          <p:nvPr>
            <p:ph idx="1"/>
          </p:nvPr>
        </p:nvPicPr>
        <p:blipFill>
          <a:blip r:embed="rId2"/>
          <a:srcRect l="17000" r="17000"/>
          <a:stretch>
            <a:fillRect/>
          </a:stretch>
        </p:blipFill>
        <p:spPr>
          <a:xfrm>
            <a:off x="0" y="0"/>
            <a:ext cx="4526279" cy="6858000"/>
          </a:xfrm>
        </p:spPr>
      </p:pic>
      <p:pic>
        <p:nvPicPr>
          <p:cNvPr id="5" name="Picture 4" descr="full-images-ethnic-wool-carpet-1017697-250x2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0"/>
            <a:ext cx="4724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full-images-hand-knotted-wool-carpet-1017698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0"/>
            <a:ext cx="5843016" cy="6858000"/>
          </a:xfr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gff-ht-contmp-69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61" y="457200"/>
            <a:ext cx="9123439" cy="5987256"/>
          </a:xfr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Golden-Mushrooms-Carpet-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14400"/>
            <a:ext cx="9144000" cy="5105401"/>
          </a:xfr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nd-knotted-carpets-1324806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38200"/>
            <a:ext cx="9144000" cy="5522467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113</TotalTime>
  <Words>65</Words>
  <Application>Microsoft Office PowerPoint</Application>
  <PresentationFormat>On-screen Show (4:3)</PresentationFormat>
  <Paragraphs>10</Paragraphs>
  <Slides>167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167</vt:i4>
      </vt:variant>
    </vt:vector>
  </HeadingPairs>
  <TitlesOfParts>
    <vt:vector size="168" baseType="lpstr">
      <vt:lpstr>Default Theme</vt:lpstr>
      <vt:lpstr>Wool carpets of Bhadohi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Wool carpets of Bhadohi</dc:title>
  <dc:creator>Amal</dc:creator>
  <cp:lastModifiedBy>Amal</cp:lastModifiedBy>
  <cp:revision>15</cp:revision>
  <dcterms:created xsi:type="dcterms:W3CDTF">2016-09-01T01:30:24Z</dcterms:created>
  <dcterms:modified xsi:type="dcterms:W3CDTF">2016-09-01T09:06:47Z</dcterms:modified>
</cp:coreProperties>
</file>