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395" r:id="rId4"/>
    <p:sldId id="396" r:id="rId5"/>
    <p:sldId id="394" r:id="rId6"/>
    <p:sldId id="257" r:id="rId7"/>
    <p:sldId id="258" r:id="rId8"/>
    <p:sldId id="260" r:id="rId9"/>
    <p:sldId id="265" r:id="rId10"/>
    <p:sldId id="266" r:id="rId11"/>
    <p:sldId id="264" r:id="rId12"/>
    <p:sldId id="324" r:id="rId13"/>
    <p:sldId id="382" r:id="rId14"/>
    <p:sldId id="310" r:id="rId15"/>
    <p:sldId id="319" r:id="rId16"/>
    <p:sldId id="305" r:id="rId17"/>
    <p:sldId id="304" r:id="rId18"/>
    <p:sldId id="273" r:id="rId19"/>
    <p:sldId id="371" r:id="rId20"/>
    <p:sldId id="280" r:id="rId21"/>
    <p:sldId id="374" r:id="rId22"/>
    <p:sldId id="261" r:id="rId23"/>
    <p:sldId id="262" r:id="rId24"/>
    <p:sldId id="267" r:id="rId25"/>
    <p:sldId id="389" r:id="rId26"/>
    <p:sldId id="268" r:id="rId27"/>
    <p:sldId id="269" r:id="rId28"/>
    <p:sldId id="270" r:id="rId29"/>
    <p:sldId id="271" r:id="rId30"/>
    <p:sldId id="272" r:id="rId31"/>
    <p:sldId id="275" r:id="rId32"/>
    <p:sldId id="277" r:id="rId33"/>
    <p:sldId id="278" r:id="rId34"/>
    <p:sldId id="279" r:id="rId35"/>
    <p:sldId id="281" r:id="rId36"/>
    <p:sldId id="282" r:id="rId37"/>
    <p:sldId id="283" r:id="rId38"/>
    <p:sldId id="284" r:id="rId39"/>
    <p:sldId id="285" r:id="rId40"/>
    <p:sldId id="287" r:id="rId41"/>
    <p:sldId id="288" r:id="rId42"/>
    <p:sldId id="289" r:id="rId43"/>
    <p:sldId id="290" r:id="rId44"/>
    <p:sldId id="291" r:id="rId45"/>
    <p:sldId id="292" r:id="rId46"/>
    <p:sldId id="294" r:id="rId47"/>
    <p:sldId id="295" r:id="rId48"/>
    <p:sldId id="296" r:id="rId49"/>
    <p:sldId id="297" r:id="rId50"/>
    <p:sldId id="299" r:id="rId51"/>
    <p:sldId id="300" r:id="rId52"/>
    <p:sldId id="301" r:id="rId53"/>
    <p:sldId id="302" r:id="rId54"/>
    <p:sldId id="303" r:id="rId55"/>
    <p:sldId id="306" r:id="rId56"/>
    <p:sldId id="307" r:id="rId57"/>
    <p:sldId id="308" r:id="rId58"/>
    <p:sldId id="309" r:id="rId59"/>
    <p:sldId id="311" r:id="rId60"/>
    <p:sldId id="312" r:id="rId61"/>
    <p:sldId id="313" r:id="rId62"/>
    <p:sldId id="314" r:id="rId63"/>
    <p:sldId id="315" r:id="rId64"/>
    <p:sldId id="317" r:id="rId65"/>
    <p:sldId id="318" r:id="rId66"/>
    <p:sldId id="320" r:id="rId67"/>
    <p:sldId id="321" r:id="rId68"/>
    <p:sldId id="323" r:id="rId69"/>
    <p:sldId id="325" r:id="rId70"/>
    <p:sldId id="326" r:id="rId71"/>
    <p:sldId id="327" r:id="rId72"/>
    <p:sldId id="329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67" r:id="rId110"/>
    <p:sldId id="368" r:id="rId111"/>
    <p:sldId id="369" r:id="rId112"/>
    <p:sldId id="370" r:id="rId113"/>
    <p:sldId id="372" r:id="rId114"/>
    <p:sldId id="373" r:id="rId115"/>
    <p:sldId id="375" r:id="rId116"/>
    <p:sldId id="376" r:id="rId117"/>
    <p:sldId id="377" r:id="rId118"/>
    <p:sldId id="378" r:id="rId119"/>
    <p:sldId id="380" r:id="rId120"/>
    <p:sldId id="381" r:id="rId121"/>
    <p:sldId id="383" r:id="rId122"/>
    <p:sldId id="384" r:id="rId123"/>
    <p:sldId id="385" r:id="rId124"/>
    <p:sldId id="386" r:id="rId125"/>
    <p:sldId id="388" r:id="rId126"/>
    <p:sldId id="390" r:id="rId127"/>
    <p:sldId id="293" r:id="rId128"/>
    <p:sldId id="330" r:id="rId129"/>
    <p:sldId id="316" r:id="rId130"/>
    <p:sldId id="322" r:id="rId1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12/25/2015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Nalanda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second University in the world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76600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Founded in  413-455 AD</a:t>
            </a:r>
            <a:endParaRPr lang="fil-PH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ther nalanda-university-ru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286"/>
            <a:ext cx="9143999" cy="65314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6172200"/>
            <a:ext cx="4419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Dining  table surrounded by rooms 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14.jpg"/>
          <p:cNvPicPr>
            <a:picLocks noChangeAspect="1"/>
          </p:cNvPicPr>
          <p:nvPr/>
        </p:nvPicPr>
        <p:blipFill>
          <a:blip r:embed="rId2"/>
          <a:srcRect b="7191"/>
          <a:stretch>
            <a:fillRect/>
          </a:stretch>
        </p:blipFill>
        <p:spPr>
          <a:xfrm>
            <a:off x="0" y="581024"/>
            <a:ext cx="9144000" cy="56388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24200" y="6248400"/>
            <a:ext cx="16764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Dining area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1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52600"/>
            <a:ext cx="9144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985" y="381000"/>
            <a:ext cx="9212239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_Buddhist_University_Ruins,_which_flourished_from_427_to_1197_CE,_Nalanda,_Bi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748"/>
            <a:ext cx="9144000" cy="6122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_Gedige_templ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05"/>
            <a:ext cx="9144000" cy="6777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-7 jul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, Nalanda, Bihar565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33800" y="6150114"/>
            <a:ext cx="24384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One of the 7 gates entry to campus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07-01-06-nalanda-ruins-cv-2-04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800" y="5943600"/>
            <a:ext cx="2743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Dormitories with outside toilets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, Nalanda, Bihar454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3672"/>
            <a:ext cx="9144000" cy="525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, Nalanda, Bihar33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820"/>
            <a:ext cx="9144000" cy="6304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, Nalanda, Biha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820"/>
            <a:ext cx="9144000" cy="6304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 Ruins of Ancient Bi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91" y="381000"/>
            <a:ext cx="9174582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 (1).jpg"/>
          <p:cNvPicPr>
            <a:picLocks noChangeAspect="1"/>
          </p:cNvPicPr>
          <p:nvPr/>
        </p:nvPicPr>
        <p:blipFill>
          <a:blip r:embed="rId2"/>
          <a:srcRect t="14444"/>
          <a:stretch>
            <a:fillRect/>
          </a:stretch>
        </p:blipFill>
        <p:spPr>
          <a:xfrm>
            <a:off x="0" y="457200"/>
            <a:ext cx="9144000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-Nalanda-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cient-university-of-Nalanda-india-dormitori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4" y="369916"/>
            <a:ext cx="9127435" cy="6107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239"/>
            <a:ext cx="9144000" cy="6065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0415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8366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40"/>
            <a:ext cx="9144000" cy="656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Se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55" y="0"/>
            <a:ext cx="72134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0" y="6324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Seal of </a:t>
            </a:r>
            <a:r>
              <a:rPr lang="en-US" sz="2400" b="1" dirty="0" err="1" smtClean="0">
                <a:solidFill>
                  <a:schemeClr val="bg1"/>
                </a:solidFill>
              </a:rPr>
              <a:t>Nalanda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90244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09518543_1d4259b3f0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58663306_a161545c2f_z.jpg"/>
          <p:cNvPicPr>
            <a:picLocks noChangeAspect="1"/>
          </p:cNvPicPr>
          <p:nvPr/>
        </p:nvPicPr>
        <p:blipFill>
          <a:blip r:embed="rId2"/>
          <a:srcRect t="6886" b="8483"/>
          <a:stretch>
            <a:fillRect/>
          </a:stretch>
        </p:blipFill>
        <p:spPr>
          <a:xfrm>
            <a:off x="1" y="361951"/>
            <a:ext cx="9115244" cy="6038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4148-nalanda-uni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457200"/>
            <a:ext cx="3810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`</a:t>
            </a:r>
            <a:r>
              <a:rPr lang="en-US" sz="2400" b="1" dirty="0" smtClean="0">
                <a:solidFill>
                  <a:schemeClr val="bg1"/>
                </a:solidFill>
              </a:rPr>
              <a:t>Conceptual view of the new </a:t>
            </a:r>
            <a:r>
              <a:rPr lang="en-US" sz="2400" b="1" dirty="0" err="1" smtClean="0">
                <a:solidFill>
                  <a:schemeClr val="bg1"/>
                </a:solidFill>
              </a:rPr>
              <a:t>Nalanda</a:t>
            </a:r>
            <a:r>
              <a:rPr lang="en-US" sz="2400" b="1" dirty="0" smtClean="0">
                <a:solidFill>
                  <a:schemeClr val="bg1"/>
                </a:solidFill>
              </a:rPr>
              <a:t> university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bc-t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" y="838200"/>
            <a:ext cx="932688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5782"/>
            <a:ext cx="9147762" cy="5788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M_Nalanda-University-Competitio_6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216287" cy="647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6096000"/>
            <a:ext cx="495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New </a:t>
            </a:r>
            <a:r>
              <a:rPr lang="en-US" sz="2400" b="1" dirty="0" err="1" smtClean="0">
                <a:solidFill>
                  <a:schemeClr val="bg1"/>
                </a:solidFill>
              </a:rPr>
              <a:t>Nalanda</a:t>
            </a:r>
            <a:r>
              <a:rPr lang="en-US" sz="2400" b="1" dirty="0" smtClean="0">
                <a:solidFill>
                  <a:schemeClr val="bg1"/>
                </a:solidFill>
              </a:rPr>
              <a:t> University campus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Camp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" y="1143000"/>
            <a:ext cx="9129391" cy="4571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show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8739"/>
            <a:ext cx="9144000" cy="3180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2204876.86qsfqk1.EntrancetoNalanda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335"/>
            <a:ext cx="9144000" cy="60693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H="1" flipV="1">
            <a:off x="1722119" y="6114366"/>
            <a:ext cx="315468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Entrance to </a:t>
            </a:r>
            <a:r>
              <a:rPr lang="en-US" sz="2400" b="1" dirty="0" err="1" smtClean="0">
                <a:solidFill>
                  <a:schemeClr val="bg1"/>
                </a:solidFill>
              </a:rPr>
              <a:t>Nalanda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06100"/>
            <a:ext cx="9144000" cy="3445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6" y="0"/>
            <a:ext cx="910086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67000" y="6172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Passageway to offices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uins of Nalanda 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" y="381000"/>
            <a:ext cx="9137609" cy="6095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side Nalanda ancient university 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38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04_NALANDA1_156597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" y="531962"/>
            <a:ext cx="9141732" cy="5792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2beb2825f88273c973b1f9017e32ef1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0" y="228600"/>
            <a:ext cx="9144000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 University, Nalanda, Bi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69" y="0"/>
            <a:ext cx="842506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85800" y="1676400"/>
            <a:ext cx="115023658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il-PH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niversity </a:t>
            </a:r>
            <a:r>
              <a:rPr kumimoji="0" lang="fil-PH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fil-PH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fil-PH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fil-PH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fil-P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762000"/>
            <a:ext cx="7391400" cy="200054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World’s first university was </a:t>
            </a:r>
            <a:r>
              <a:rPr lang="en-US" sz="2400" b="1" dirty="0" smtClean="0">
                <a:solidFill>
                  <a:schemeClr val="bg1"/>
                </a:solidFill>
              </a:rPr>
              <a:t>established in </a:t>
            </a:r>
            <a:r>
              <a:rPr lang="en-US" sz="2400" b="1" dirty="0" err="1" smtClean="0">
                <a:solidFill>
                  <a:schemeClr val="bg1"/>
                </a:solidFill>
              </a:rPr>
              <a:t>Takshashila</a:t>
            </a:r>
            <a:r>
              <a:rPr lang="en-US" sz="2400" b="1" dirty="0" smtClean="0">
                <a:solidFill>
                  <a:schemeClr val="bg1"/>
                </a:solidFill>
              </a:rPr>
              <a:t> in 700 BC , now in Pakistan and was destroyed by the Huns of Central Asia around 500 AD but this theory  of destruction is contested by many historians.</a:t>
            </a:r>
            <a:endParaRPr lang="fil-PH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3276600"/>
            <a:ext cx="7543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It enrolled 10500 students  from as far as Syria, Babylon, Greece and China studying 68  subjects . It flourished from 700 BC to 500 </a:t>
            </a:r>
            <a:r>
              <a:rPr lang="en-US" sz="2400" b="1" dirty="0" err="1" smtClean="0"/>
              <a:t>AD.The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stupa</a:t>
            </a:r>
            <a:r>
              <a:rPr lang="en-US" sz="2400" b="1" dirty="0" smtClean="0"/>
              <a:t> in the next slides proves that Buddhist theology was taught there as in </a:t>
            </a:r>
            <a:r>
              <a:rPr lang="en-US" sz="2400" b="1" dirty="0" err="1" smtClean="0"/>
              <a:t>Nalanda</a:t>
            </a:r>
            <a:r>
              <a:rPr lang="en-US" sz="2400" b="1" dirty="0" smtClean="0"/>
              <a:t> but the decline of </a:t>
            </a:r>
            <a:r>
              <a:rPr lang="en-US" sz="2400" b="1" dirty="0" err="1" smtClean="0"/>
              <a:t>Takshashila</a:t>
            </a:r>
            <a:r>
              <a:rPr lang="en-US" sz="2400" b="1" dirty="0" smtClean="0"/>
              <a:t>  is still shrouded in mystery. 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smtClean="0"/>
              <a:t>AKC/December 2015</a:t>
            </a:r>
            <a:endParaRPr lang="fil-PH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0003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582"/>
            <a:ext cx="9144000" cy="6116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iel view of a part of Nalanda ancient 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0850"/>
            <a:ext cx="9144000" cy="595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7_Nalanda_A.JPG"/>
          <p:cNvPicPr>
            <a:picLocks noChangeAspect="1"/>
          </p:cNvPicPr>
          <p:nvPr/>
        </p:nvPicPr>
        <p:blipFill>
          <a:blip r:embed="rId2"/>
          <a:srcRect l="2500" t="3426" r="3333" b="3426"/>
          <a:stretch>
            <a:fillRect/>
          </a:stretch>
        </p:blipFill>
        <p:spPr>
          <a:xfrm>
            <a:off x="0" y="457200"/>
            <a:ext cx="9225643" cy="571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791200"/>
            <a:ext cx="20574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2. Ruins of Nalanda monsatic 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4601-ruins-nalanda-university-bi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477000"/>
            <a:ext cx="2667000" cy="369332"/>
          </a:xfrm>
          <a:prstGeom prst="rect">
            <a:avLst/>
          </a:prstGeom>
          <a:solidFill>
            <a:srgbClr val="996600"/>
          </a:solidFill>
        </p:spPr>
        <p:txBody>
          <a:bodyPr wrap="square" rtlCol="0">
            <a:spAutoFit/>
          </a:bodyPr>
          <a:lstStyle/>
          <a:p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396335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Outerface</a:t>
            </a:r>
            <a:r>
              <a:rPr lang="en-US" sz="2400" b="1" dirty="0" smtClean="0">
                <a:solidFill>
                  <a:schemeClr val="bg1"/>
                </a:solidFill>
              </a:rPr>
              <a:t> of </a:t>
            </a:r>
            <a:r>
              <a:rPr lang="en-US" sz="2400" b="1" dirty="0" err="1" smtClean="0">
                <a:solidFill>
                  <a:schemeClr val="bg1"/>
                </a:solidFill>
              </a:rPr>
              <a:t>Stupa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74" y="762000"/>
            <a:ext cx="9164948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4604-nalanda-university-ruins-bihar-india (1).jpg"/>
          <p:cNvPicPr>
            <a:picLocks noChangeAspect="1"/>
          </p:cNvPicPr>
          <p:nvPr/>
        </p:nvPicPr>
        <p:blipFill>
          <a:blip r:embed="rId2"/>
          <a:srcRect b="3343"/>
          <a:stretch>
            <a:fillRect/>
          </a:stretch>
        </p:blipFill>
        <p:spPr>
          <a:xfrm>
            <a:off x="25400" y="19050"/>
            <a:ext cx="9118600" cy="683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_YT_NALANDA_GNF3B_780561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" y="914400"/>
            <a:ext cx="9130824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7_Nalanda_A.JPG"/>
          <p:cNvPicPr>
            <a:picLocks noChangeAspect="1"/>
          </p:cNvPicPr>
          <p:nvPr/>
        </p:nvPicPr>
        <p:blipFill>
          <a:blip r:embed="rId2"/>
          <a:srcRect l="3333" t="3426" r="2500" b="8749"/>
          <a:stretch>
            <a:fillRect/>
          </a:stretch>
        </p:blipFill>
        <p:spPr>
          <a:xfrm>
            <a:off x="0" y="685800"/>
            <a:ext cx="91440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3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12972"/>
            <a:ext cx="9144000" cy="6032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8674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Dormitory and dining area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ksashila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96" y="0"/>
            <a:ext cx="913240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09800" y="6172200"/>
            <a:ext cx="4800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Ruins of </a:t>
            </a:r>
            <a:r>
              <a:rPr lang="en-US" sz="2400" b="1" dirty="0" err="1" smtClean="0">
                <a:solidFill>
                  <a:schemeClr val="bg1"/>
                </a:solidFill>
              </a:rPr>
              <a:t>Takshashila</a:t>
            </a:r>
            <a:r>
              <a:rPr lang="en-US" sz="2400" b="1" dirty="0" smtClean="0">
                <a:solidFill>
                  <a:schemeClr val="bg1"/>
                </a:solidFill>
              </a:rPr>
              <a:t> University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2. Ruins of Nalanda monsatic 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609600"/>
            <a:ext cx="25146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A tower with niches for Buddha  statues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176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117"/>
            <a:ext cx="9144000" cy="61257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600" y="6019800"/>
            <a:ext cx="35814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Prayer  and meditation area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014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947" y="0"/>
            <a:ext cx="513010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6096000"/>
            <a:ext cx="4800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University landmark tower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8170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0797"/>
            <a:ext cx="9144000" cy="5536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8366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40"/>
            <a:ext cx="9144000" cy="656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0415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4434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582"/>
            <a:ext cx="9144000" cy="6116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9178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3400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90244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Julian (?) Monastery, Takshashi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62775" cy="63471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5867400"/>
            <a:ext cx="502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 monastery  ruin in </a:t>
            </a:r>
            <a:r>
              <a:rPr lang="en-US" sz="2400" b="1" dirty="0" err="1" smtClean="0">
                <a:solidFill>
                  <a:schemeClr val="bg1"/>
                </a:solidFill>
              </a:rPr>
              <a:t>Takshashila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02251549_6cead1e8ee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07" y="838200"/>
            <a:ext cx="9186214" cy="518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09518543_1d4259b3f0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58663306_a161545c2f_z.jpg"/>
          <p:cNvPicPr>
            <a:picLocks noChangeAspect="1"/>
          </p:cNvPicPr>
          <p:nvPr/>
        </p:nvPicPr>
        <p:blipFill>
          <a:blip r:embed="rId2"/>
          <a:srcRect t="6886" b="6886"/>
          <a:stretch>
            <a:fillRect/>
          </a:stretch>
        </p:blipFill>
        <p:spPr>
          <a:xfrm>
            <a:off x="0" y="342900"/>
            <a:ext cx="9200444" cy="621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840776149_25b105148c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" y="381000"/>
            <a:ext cx="9136862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937153669_c3c17ccacf_z.jpg"/>
          <p:cNvPicPr>
            <a:picLocks noChangeAspect="1"/>
          </p:cNvPicPr>
          <p:nvPr/>
        </p:nvPicPr>
        <p:blipFill>
          <a:blip r:embed="rId2"/>
          <a:srcRect b="6291"/>
          <a:stretch>
            <a:fillRect/>
          </a:stretch>
        </p:blipFill>
        <p:spPr>
          <a:xfrm>
            <a:off x="0" y="215503"/>
            <a:ext cx="9144000" cy="6032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34962000806723766_4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98708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cient-university-of-Nalanda-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48" y="609600"/>
            <a:ext cx="9193696" cy="563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33800" y="6248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Planary</a:t>
            </a:r>
            <a:r>
              <a:rPr lang="en-US" sz="2400" b="1" dirty="0" smtClean="0">
                <a:solidFill>
                  <a:schemeClr val="bg1"/>
                </a:solidFill>
              </a:rPr>
              <a:t> hall 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cient-university-of-Nalanda-india-dormitori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915"/>
            <a:ext cx="9143999" cy="6118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cient-university-of-Nalanda-india-ru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iel view of a part of Nalanda ancient 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0850"/>
            <a:ext cx="9144000" cy="595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920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The second university at  </a:t>
            </a:r>
            <a:r>
              <a:rPr lang="en-US" sz="2400" b="1" dirty="0" err="1" smtClean="0"/>
              <a:t>Nalanda</a:t>
            </a:r>
            <a:r>
              <a:rPr lang="en-US" sz="2400" b="1" dirty="0" smtClean="0"/>
              <a:t> was  established  in  413-455 AD  using the model of </a:t>
            </a:r>
            <a:r>
              <a:rPr lang="en-US" sz="2400" b="1" dirty="0" err="1" smtClean="0"/>
              <a:t>Takshashila</a:t>
            </a:r>
            <a:r>
              <a:rPr lang="en-US" sz="2400" b="1" dirty="0" smtClean="0"/>
              <a:t> where  theology,  grammar,  metaphysics, astrology, medicine, philosophy, economics, </a:t>
            </a:r>
            <a:r>
              <a:rPr lang="en-US" sz="2400" b="1" dirty="0" err="1" smtClean="0"/>
              <a:t>art,military</a:t>
            </a:r>
            <a:r>
              <a:rPr lang="en-US" sz="2400" b="1" dirty="0" smtClean="0"/>
              <a:t> science  etc. were taught. It functioned as the premier center of  learning from 500 to 1300 AD when it was totally destroyed by Moslem invader  </a:t>
            </a:r>
            <a:r>
              <a:rPr lang="en-US" sz="2400" b="1" dirty="0" err="1" smtClean="0"/>
              <a:t>Bakhtiar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Khilji</a:t>
            </a:r>
            <a:r>
              <a:rPr lang="en-US" sz="2400" b="1" dirty="0" smtClean="0"/>
              <a:t> from Turkey. It had 300 lecture halls , an observatory and a massive library that surpassed that of </a:t>
            </a:r>
            <a:r>
              <a:rPr lang="en-US" sz="2400" b="1" dirty="0" err="1" smtClean="0"/>
              <a:t>Karnak</a:t>
            </a:r>
            <a:r>
              <a:rPr lang="en-US" sz="2400" b="1" dirty="0" smtClean="0"/>
              <a:t> in Egypt. Chinese traveler  </a:t>
            </a:r>
            <a:r>
              <a:rPr lang="en-US" sz="2400" b="1" dirty="0" err="1" smtClean="0"/>
              <a:t>Hiuen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Tsiang</a:t>
            </a:r>
            <a:r>
              <a:rPr lang="en-US" sz="2400" b="1" dirty="0" smtClean="0"/>
              <a:t> wrote that  there were  more than 10000 students and over  200 teachers teaching  there. </a:t>
            </a:r>
            <a:r>
              <a:rPr lang="en-US" sz="2400" b="1" dirty="0" err="1" smtClean="0"/>
              <a:t>Khilji</a:t>
            </a:r>
            <a:r>
              <a:rPr lang="en-US" sz="2400" b="1" dirty="0" smtClean="0"/>
              <a:t> destroyed </a:t>
            </a:r>
            <a:r>
              <a:rPr lang="en-US" sz="2400" b="1" dirty="0" err="1" smtClean="0"/>
              <a:t>Nalanda</a:t>
            </a:r>
            <a:r>
              <a:rPr lang="en-US" sz="2400" b="1" dirty="0" smtClean="0"/>
              <a:t>  in order  to  root  out Buddhism.</a:t>
            </a:r>
          </a:p>
          <a:p>
            <a:pPr algn="ctr"/>
            <a:r>
              <a:rPr lang="en-US" sz="2400" b="1" dirty="0" smtClean="0"/>
              <a:t>It was </a:t>
            </a:r>
            <a:r>
              <a:rPr lang="en-US" sz="2400" b="1" dirty="0" err="1" smtClean="0"/>
              <a:t>Hiuen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Tsiang’s</a:t>
            </a:r>
            <a:r>
              <a:rPr lang="en-US" sz="2400" b="1" dirty="0" smtClean="0"/>
              <a:t>  written records  that  led to the discovery of  </a:t>
            </a:r>
            <a:r>
              <a:rPr lang="en-US" sz="2400" b="1" dirty="0" err="1" smtClean="0"/>
              <a:t>Nalanda</a:t>
            </a:r>
            <a:r>
              <a:rPr lang="en-US" sz="2400" b="1" dirty="0" smtClean="0"/>
              <a:t> ruins in Bihar. </a:t>
            </a:r>
            <a:endParaRPr lang="fil-PH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The second university in the world</a:t>
            </a:r>
            <a:endParaRPr lang="fil-PH" sz="3600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har-nalanda-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600"/>
            <a:ext cx="9133138" cy="6408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ck structures inside Nalan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000"/>
            <a:ext cx="9144000" cy="584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3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19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55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0" y="60198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Deep well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rld-first-university-nalanda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82" y="0"/>
            <a:ext cx="9164364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5919"/>
            <a:ext cx="9144000" cy="6463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090"/>
            <a:ext cx="9144000" cy="6673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Info.jpg"/>
          <p:cNvPicPr>
            <a:picLocks noChangeAspect="1"/>
          </p:cNvPicPr>
          <p:nvPr/>
        </p:nvPicPr>
        <p:blipFill>
          <a:blip r:embed="rId2"/>
          <a:srcRect l="10889" t="4515" r="9111" b="7191"/>
          <a:stretch>
            <a:fillRect/>
          </a:stretch>
        </p:blipFill>
        <p:spPr>
          <a:xfrm>
            <a:off x="0" y="55880"/>
            <a:ext cx="9144000" cy="6802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27"/>
            <a:ext cx="9144000" cy="6848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" y="-5576"/>
            <a:ext cx="9136578" cy="6863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0" y="5715000"/>
            <a:ext cx="3276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Rice granary  through dark doors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lharauniversity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81" y="685800"/>
            <a:ext cx="9147681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uins-of-nalanda-univers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5" y="304800"/>
            <a:ext cx="9212239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uins-of-nalanda-bi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10408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3965"/>
            <a:ext cx="9144000" cy="5150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ther nalanda-university-ru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59239" cy="6542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The-ancient-institution-was-a-residential-educational-institution-for-higher-learn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" y="1295400"/>
            <a:ext cx="9074912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ru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56"/>
            <a:ext cx="9144000" cy="68496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University-M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600"/>
            <a:ext cx="9154910" cy="63931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91000" y="38862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l-PH"/>
          </a:p>
        </p:txBody>
      </p:sp>
      <p:sp>
        <p:nvSpPr>
          <p:cNvPr id="4" name="TextBox 3"/>
          <p:cNvSpPr txBox="1"/>
          <p:nvPr/>
        </p:nvSpPr>
        <p:spPr>
          <a:xfrm>
            <a:off x="5943600" y="457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Bihar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p1262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p12622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In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61722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Monks at prayer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531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529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400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528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3770" cy="6873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-4th m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9" y="381000"/>
            <a:ext cx="9166918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_400_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8991600" cy="674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99" y="457200"/>
            <a:ext cx="9197396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nalandauniversity.jpg"/>
          <p:cNvPicPr>
            <a:picLocks noChangeAspect="1"/>
          </p:cNvPicPr>
          <p:nvPr/>
        </p:nvPicPr>
        <p:blipFill>
          <a:blip r:embed="rId2"/>
          <a:srcRect l="2000" t="3778" r="2000" b="5556"/>
          <a:stretch>
            <a:fillRect/>
          </a:stretch>
        </p:blipFill>
        <p:spPr>
          <a:xfrm>
            <a:off x="0" y="152400"/>
            <a:ext cx="9144000" cy="647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7400" y="685800"/>
            <a:ext cx="2590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Administration building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_27_8_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512" y="1066800"/>
            <a:ext cx="9309024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landa-Slide-000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lide-00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lide-000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University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99" y="457200"/>
            <a:ext cx="9197396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lide-000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lide-00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6172200"/>
            <a:ext cx="51054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Buddha statuary  surrounding the </a:t>
            </a:r>
            <a:r>
              <a:rPr lang="en-US" sz="2000" b="1" dirty="0" err="1" smtClean="0">
                <a:solidFill>
                  <a:schemeClr val="bg1"/>
                </a:solidFill>
              </a:rPr>
              <a:t>stupas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lide-00014.jpg"/>
          <p:cNvPicPr>
            <a:picLocks noChangeAspect="1"/>
          </p:cNvPicPr>
          <p:nvPr/>
        </p:nvPicPr>
        <p:blipFill>
          <a:blip r:embed="rId2"/>
          <a:srcRect l="21875" r="21875"/>
          <a:stretch>
            <a:fillRect/>
          </a:stretch>
        </p:blipFill>
        <p:spPr>
          <a:xfrm>
            <a:off x="1981200" y="-2540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lide-0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sariput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83080"/>
            <a:ext cx="9144000" cy="3291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landaUniversity-Over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63246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Aerial view of </a:t>
            </a:r>
            <a:r>
              <a:rPr lang="en-US" sz="2400" b="1" dirty="0" err="1" smtClean="0">
                <a:solidFill>
                  <a:schemeClr val="bg1"/>
                </a:solidFill>
              </a:rPr>
              <a:t>Nalanda</a:t>
            </a:r>
            <a:r>
              <a:rPr lang="en-US" sz="2400" b="1" dirty="0" smtClean="0">
                <a:solidFill>
                  <a:schemeClr val="bg1"/>
                </a:solidFill>
              </a:rPr>
              <a:t> ruins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609600"/>
            <a:ext cx="3124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Dormitories  and dining halls for  students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ru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372" y="685800"/>
            <a:ext cx="9210744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ruin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49" y="0"/>
            <a:ext cx="915509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9172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Original-000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60960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Outer wall of the campus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Original-0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1"/>
            <a:ext cx="9144000" cy="68574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26.jpg"/>
          <p:cNvPicPr>
            <a:picLocks noChangeAspect="1"/>
          </p:cNvPicPr>
          <p:nvPr/>
        </p:nvPicPr>
        <p:blipFill>
          <a:blip r:embed="rId2"/>
          <a:srcRect b="8528"/>
          <a:stretch>
            <a:fillRect/>
          </a:stretch>
        </p:blipFill>
        <p:spPr>
          <a:xfrm>
            <a:off x="0" y="581025"/>
            <a:ext cx="9234374" cy="561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40.jpg"/>
          <p:cNvPicPr>
            <a:picLocks noChangeAspect="1"/>
          </p:cNvPicPr>
          <p:nvPr/>
        </p:nvPicPr>
        <p:blipFill>
          <a:blip r:embed="rId2"/>
          <a:srcRect b="8528"/>
          <a:stretch>
            <a:fillRect/>
          </a:stretch>
        </p:blipFill>
        <p:spPr>
          <a:xfrm>
            <a:off x="0" y="581025"/>
            <a:ext cx="9109000" cy="5536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9172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49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9172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72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landa-9172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72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340</Words>
  <Application>Microsoft Office PowerPoint</Application>
  <PresentationFormat>On-screen Show (4:3)</PresentationFormat>
  <Paragraphs>36</Paragraphs>
  <Slides>130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130</vt:i4>
      </vt:variant>
    </vt:vector>
  </HeadingPairs>
  <TitlesOfParts>
    <vt:vector size="131" baseType="lpstr">
      <vt:lpstr>Default Theme</vt:lpstr>
      <vt:lpstr>Nalanda The second University in the world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Nalanda The first University in the world</dc:title>
  <dc:creator>Amal</dc:creator>
  <cp:lastModifiedBy>Amal</cp:lastModifiedBy>
  <cp:revision>41</cp:revision>
  <dcterms:created xsi:type="dcterms:W3CDTF">2015-12-10T05:21:02Z</dcterms:created>
  <dcterms:modified xsi:type="dcterms:W3CDTF">2015-12-25T00:14:16Z</dcterms:modified>
</cp:coreProperties>
</file>