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slides/slide169.xml" ContentType="application/vnd.openxmlformats-officedocument.presentationml.slide+xml"/>
  <Override PartName="/ppt/slides/slide221.xml" ContentType="application/vnd.openxmlformats-officedocument.presentationml.slide+xml"/>
  <Override PartName="/ppt/slides/slide308.xml" ContentType="application/vnd.openxmlformats-officedocument.presentationml.slide+xml"/>
  <Override PartName="/ppt/slides/slide319.xml" ContentType="application/vnd.openxmlformats-officedocument.presentationml.slide+xml"/>
  <Override PartName="/ppt/slides/slide355.xml" ContentType="application/vnd.openxmlformats-officedocument.presentationml.slide+xml"/>
  <Override PartName="/ppt/tableStyles.xml" ContentType="application/vnd.openxmlformats-officedocument.presentationml.tableStyles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344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333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32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00.xml" ContentType="application/vnd.openxmlformats-officedocument.presentationml.slide+xml"/>
  <Override PartName="/ppt/slides/slide311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ppt/slides/slide349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327.xml" ContentType="application/vnd.openxmlformats-officedocument.presentationml.slide+xml"/>
  <Override PartName="/ppt/slides/slide338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31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305.xml" ContentType="application/vnd.openxmlformats-officedocument.presentationml.slide+xml"/>
  <Override PartName="/ppt/slides/slide352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78.xml" ContentType="application/vnd.openxmlformats-officedocument.presentationml.slide+xml"/>
  <Override PartName="/ppt/slides/slide289.xml" ContentType="application/vnd.openxmlformats-officedocument.presentationml.slide+xml"/>
  <Override PartName="/ppt/slides/slide330.xml" ContentType="application/vnd.openxmlformats-officedocument.presentationml.slide+xml"/>
  <Override PartName="/ppt/slides/slide341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s/slide267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81.xml" ContentType="application/vnd.openxmlformats-officedocument.presentationml.slide+xml"/>
  <Override PartName="/ppt/slides/slide292.xml" ContentType="application/vnd.openxmlformats-officedocument.presentationml.slide+xml"/>
  <Override PartName="/ppt/slides/slide41.xml" ContentType="application/vnd.openxmlformats-officedocument.presentationml.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57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346.xml" ContentType="application/vnd.openxmlformats-officedocument.presentationml.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335.xml" ContentType="application/vnd.openxmlformats-officedocument.presentationml.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slides/slide32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slides/slide297.xml" ContentType="application/vnd.openxmlformats-officedocument.presentationml.slide+xml"/>
  <Override PartName="/ppt/slides/slide302.xml" ContentType="application/vnd.openxmlformats-officedocument.presentationml.slide+xml"/>
  <Override PartName="/ppt/slides/slide313.xml" ContentType="application/vnd.openxmlformats-officedocument.presentationml.slide+xml"/>
  <Override PartName="/ppt/slides/slide360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239.xml" ContentType="application/vnd.openxmlformats-officedocument.presentationml.slide+xml"/>
  <Override PartName="/ppt/slides/slide286.xml" ContentType="application/vnd.openxmlformats-officedocument.presentationml.slid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53.xml" ContentType="application/vnd.openxmlformats-officedocument.presentationml.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s/slide242.xml" ContentType="application/vnd.openxmlformats-officedocument.presentationml.slide+xml"/>
  <Override PartName="/ppt/slides/slide32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231.xml" ContentType="application/vnd.openxmlformats-officedocument.presentationml.slide+xml"/>
  <Override PartName="/ppt/slides/slide318.xml" ContentType="application/vnd.openxmlformats-officedocument.presentationml.slide+xml"/>
  <Override PartName="/ppt/slides/slide157.xml" ContentType="application/vnd.openxmlformats-officedocument.presentationml.slide+xml"/>
  <Override PartName="/ppt/slides/slide220.xml" ContentType="application/vnd.openxmlformats-officedocument.presentationml.slide+xml"/>
  <Override PartName="/ppt/slides/slide307.xml" ContentType="application/vnd.openxmlformats-officedocument.presentationml.slide+xml"/>
  <Override PartName="/ppt/slides/slide354.xml" ContentType="application/vnd.openxmlformats-officedocument.presentationml.slide+xml"/>
  <Override PartName="/ppt/slides/slide98.xml" ContentType="application/vnd.openxmlformats-officedocument.presentationml.slide+xml"/>
  <Override PartName="/ppt/slides/slide146.xml" ContentType="application/vnd.openxmlformats-officedocument.presentationml.slide+xml"/>
  <Override PartName="/ppt/slides/slide193.xml" ContentType="application/vnd.openxmlformats-officedocument.presentationml.slide+xml"/>
  <Override PartName="/ppt/slides/slide332.xml" ContentType="application/vnd.openxmlformats-officedocument.presentationml.slide+xml"/>
  <Override PartName="/ppt/slides/slide343.xml" ContentType="application/vnd.openxmlformats-officedocument.presentationml.slide+xml"/>
  <Override PartName="/ppt/slides/slide87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321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31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348.xml" ContentType="application/vnd.openxmlformats-officedocument.presentationml.slide+xml"/>
  <Override PartName="/ppt/slides/slide359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337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326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304.xml" ContentType="application/vnd.openxmlformats-officedocument.presentationml.slide+xml"/>
  <Override PartName="/ppt/slides/slide315.xml" ContentType="application/vnd.openxmlformats-officedocument.presentationml.slide+xml"/>
  <Override PartName="/ppt/slides/slide351.xml" ContentType="application/vnd.openxmlformats-officedocument.presentationml.slide+xml"/>
  <Override PartName="/ppt/slides/slide362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slides/slide34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309.xml" ContentType="application/vnd.openxmlformats-officedocument.presentationml.slide+xml"/>
  <Override PartName="/ppt/slides/slide356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345.xml" ContentType="application/vnd.openxmlformats-officedocument.presentationml.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323.xml" ContentType="application/vnd.openxmlformats-officedocument.presentationml.slide+xml"/>
  <Override PartName="/ppt/slides/slide334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ppt/slides/slide31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s/slide30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339.xml" ContentType="application/vnd.openxmlformats-officedocument.presentationml.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s/slide32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67.xml" ContentType="application/vnd.openxmlformats-officedocument.presentationml.slide+xml"/>
  <Override PartName="/ppt/slides/slide306.xml" ContentType="application/vnd.openxmlformats-officedocument.presentationml.slide+xml"/>
  <Override PartName="/ppt/slides/slide317.xml" ContentType="application/vnd.openxmlformats-officedocument.presentationml.slide+xml"/>
  <Override PartName="/ppt/slides/slide353.xml" ContentType="application/vnd.openxmlformats-officedocument.presentationml.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  <Override PartName="/ppt/slides/slide342.xml" ContentType="application/vnd.openxmlformats-officedocument.presentationml.slid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331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slides/slide170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32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246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53.xml" ContentType="application/vnd.openxmlformats-officedocument.presentationml.slide+xml"/>
  <Override PartName="/ppt/slides/slide235.xml" ContentType="application/vnd.openxmlformats-officedocument.presentationml.slide+xml"/>
  <Override PartName="/ppt/slides/slide282.xml" ContentType="application/vnd.openxmlformats-officedocument.presentationml.slide+xml"/>
  <Default Extension="jpeg" ContentType="image/jpeg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  <Override PartName="/ppt/slides/slide358.xml" ContentType="application/vnd.openxmlformats-officedocument.presentationml.slide+xml"/>
  <Override PartName="/ppt/slides/slide20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347.xml" ContentType="application/vnd.openxmlformats-officedocument.presentationml.slide+xml"/>
  <Override PartName="/ppt/slides/slide139.xml" ContentType="application/vnd.openxmlformats-officedocument.presentationml.slide+xml"/>
  <Override PartName="/ppt/slides/slide186.xml" ContentType="application/vnd.openxmlformats-officedocument.presentationml.slide+xml"/>
  <Override PartName="/ppt/slides/slide325.xml" ContentType="application/vnd.openxmlformats-officedocument.presentationml.slide+xml"/>
  <Override PartName="/ppt/slides/slide336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314.xml" ContentType="application/vnd.openxmlformats-officedocument.presentationml.slide+xml"/>
  <Override PartName="/ppt/slides/slide361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106.xml" ContentType="application/vnd.openxmlformats-officedocument.presentationml.slide+xml"/>
  <Override PartName="/ppt/slides/slide153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303.xml" ContentType="application/vnd.openxmlformats-officedocument.presentationml.slide+xml"/>
  <Override PartName="/ppt/slides/slide350.xml" ContentType="application/vnd.openxmlformats-officedocument.presentationml.slide+xml"/>
  <Override PartName="/ppt/slides/slide58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61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7" r:id="rId87"/>
    <p:sldId id="341" r:id="rId88"/>
    <p:sldId id="342" r:id="rId89"/>
    <p:sldId id="343" r:id="rId90"/>
    <p:sldId id="344" r:id="rId91"/>
    <p:sldId id="345" r:id="rId92"/>
    <p:sldId id="346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8" r:id="rId178"/>
    <p:sldId id="439" r:id="rId179"/>
    <p:sldId id="440" r:id="rId180"/>
    <p:sldId id="441" r:id="rId181"/>
    <p:sldId id="442" r:id="rId182"/>
    <p:sldId id="443" r:id="rId183"/>
    <p:sldId id="444" r:id="rId184"/>
    <p:sldId id="432" r:id="rId185"/>
    <p:sldId id="433" r:id="rId186"/>
    <p:sldId id="434" r:id="rId187"/>
    <p:sldId id="435" r:id="rId188"/>
    <p:sldId id="436" r:id="rId189"/>
    <p:sldId id="437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  <p:sldId id="512" r:id="rId258"/>
    <p:sldId id="513" r:id="rId259"/>
    <p:sldId id="514" r:id="rId260"/>
    <p:sldId id="515" r:id="rId261"/>
    <p:sldId id="516" r:id="rId262"/>
    <p:sldId id="517" r:id="rId263"/>
    <p:sldId id="518" r:id="rId264"/>
    <p:sldId id="519" r:id="rId265"/>
    <p:sldId id="520" r:id="rId266"/>
    <p:sldId id="521" r:id="rId267"/>
    <p:sldId id="522" r:id="rId268"/>
    <p:sldId id="523" r:id="rId269"/>
    <p:sldId id="524" r:id="rId270"/>
    <p:sldId id="525" r:id="rId271"/>
    <p:sldId id="526" r:id="rId272"/>
    <p:sldId id="527" r:id="rId273"/>
    <p:sldId id="528" r:id="rId274"/>
    <p:sldId id="529" r:id="rId275"/>
    <p:sldId id="536" r:id="rId276"/>
    <p:sldId id="537" r:id="rId277"/>
    <p:sldId id="538" r:id="rId278"/>
    <p:sldId id="539" r:id="rId279"/>
    <p:sldId id="540" r:id="rId280"/>
    <p:sldId id="541" r:id="rId281"/>
    <p:sldId id="542" r:id="rId282"/>
    <p:sldId id="543" r:id="rId283"/>
    <p:sldId id="544" r:id="rId284"/>
    <p:sldId id="545" r:id="rId285"/>
    <p:sldId id="546" r:id="rId286"/>
    <p:sldId id="547" r:id="rId287"/>
    <p:sldId id="548" r:id="rId288"/>
    <p:sldId id="549" r:id="rId289"/>
    <p:sldId id="530" r:id="rId290"/>
    <p:sldId id="531" r:id="rId291"/>
    <p:sldId id="532" r:id="rId292"/>
    <p:sldId id="533" r:id="rId293"/>
    <p:sldId id="534" r:id="rId294"/>
    <p:sldId id="535" r:id="rId295"/>
    <p:sldId id="550" r:id="rId296"/>
    <p:sldId id="551" r:id="rId297"/>
    <p:sldId id="552" r:id="rId298"/>
    <p:sldId id="553" r:id="rId299"/>
    <p:sldId id="554" r:id="rId300"/>
    <p:sldId id="555" r:id="rId301"/>
    <p:sldId id="556" r:id="rId302"/>
    <p:sldId id="557" r:id="rId303"/>
    <p:sldId id="558" r:id="rId304"/>
    <p:sldId id="559" r:id="rId305"/>
    <p:sldId id="560" r:id="rId306"/>
    <p:sldId id="561" r:id="rId307"/>
    <p:sldId id="562" r:id="rId308"/>
    <p:sldId id="563" r:id="rId309"/>
    <p:sldId id="564" r:id="rId310"/>
    <p:sldId id="565" r:id="rId311"/>
    <p:sldId id="615" r:id="rId312"/>
    <p:sldId id="566" r:id="rId313"/>
    <p:sldId id="567" r:id="rId314"/>
    <p:sldId id="568" r:id="rId315"/>
    <p:sldId id="569" r:id="rId316"/>
    <p:sldId id="570" r:id="rId317"/>
    <p:sldId id="571" r:id="rId318"/>
    <p:sldId id="572" r:id="rId319"/>
    <p:sldId id="573" r:id="rId320"/>
    <p:sldId id="574" r:id="rId321"/>
    <p:sldId id="575" r:id="rId322"/>
    <p:sldId id="576" r:id="rId323"/>
    <p:sldId id="577" r:id="rId324"/>
    <p:sldId id="578" r:id="rId325"/>
    <p:sldId id="579" r:id="rId326"/>
    <p:sldId id="580" r:id="rId327"/>
    <p:sldId id="581" r:id="rId328"/>
    <p:sldId id="582" r:id="rId329"/>
    <p:sldId id="583" r:id="rId330"/>
    <p:sldId id="584" r:id="rId331"/>
    <p:sldId id="585" r:id="rId332"/>
    <p:sldId id="586" r:id="rId333"/>
    <p:sldId id="587" r:id="rId334"/>
    <p:sldId id="588" r:id="rId335"/>
    <p:sldId id="589" r:id="rId336"/>
    <p:sldId id="590" r:id="rId337"/>
    <p:sldId id="591" r:id="rId338"/>
    <p:sldId id="592" r:id="rId339"/>
    <p:sldId id="593" r:id="rId340"/>
    <p:sldId id="594" r:id="rId341"/>
    <p:sldId id="595" r:id="rId342"/>
    <p:sldId id="596" r:id="rId343"/>
    <p:sldId id="597" r:id="rId344"/>
    <p:sldId id="598" r:id="rId345"/>
    <p:sldId id="599" r:id="rId346"/>
    <p:sldId id="600" r:id="rId347"/>
    <p:sldId id="601" r:id="rId348"/>
    <p:sldId id="602" r:id="rId349"/>
    <p:sldId id="603" r:id="rId350"/>
    <p:sldId id="604" r:id="rId351"/>
    <p:sldId id="605" r:id="rId352"/>
    <p:sldId id="606" r:id="rId353"/>
    <p:sldId id="607" r:id="rId354"/>
    <p:sldId id="608" r:id="rId355"/>
    <p:sldId id="609" r:id="rId356"/>
    <p:sldId id="610" r:id="rId357"/>
    <p:sldId id="611" r:id="rId358"/>
    <p:sldId id="612" r:id="rId359"/>
    <p:sldId id="613" r:id="rId360"/>
    <p:sldId id="614" r:id="rId361"/>
    <p:sldId id="616" r:id="rId362"/>
    <p:sldId id="617" r:id="rId3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303" Type="http://schemas.openxmlformats.org/officeDocument/2006/relationships/slide" Target="slides/slide302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345" Type="http://schemas.openxmlformats.org/officeDocument/2006/relationships/slide" Target="slides/slide344.xml"/><Relationship Id="rId366" Type="http://schemas.openxmlformats.org/officeDocument/2006/relationships/theme" Target="theme/theme1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35" Type="http://schemas.openxmlformats.org/officeDocument/2006/relationships/slide" Target="slides/slide334.xml"/><Relationship Id="rId356" Type="http://schemas.openxmlformats.org/officeDocument/2006/relationships/slide" Target="slides/slide355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25" Type="http://schemas.openxmlformats.org/officeDocument/2006/relationships/slide" Target="slides/slide324.xml"/><Relationship Id="rId346" Type="http://schemas.openxmlformats.org/officeDocument/2006/relationships/slide" Target="slides/slide345.xml"/><Relationship Id="rId367" Type="http://schemas.openxmlformats.org/officeDocument/2006/relationships/tableStyles" Target="tableStyles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336" Type="http://schemas.openxmlformats.org/officeDocument/2006/relationships/slide" Target="slides/slide335.xml"/><Relationship Id="rId357" Type="http://schemas.openxmlformats.org/officeDocument/2006/relationships/slide" Target="slides/slide356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26" Type="http://schemas.openxmlformats.org/officeDocument/2006/relationships/slide" Target="slides/slide325.xml"/><Relationship Id="rId347" Type="http://schemas.openxmlformats.org/officeDocument/2006/relationships/slide" Target="slides/slide346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37" Type="http://schemas.openxmlformats.org/officeDocument/2006/relationships/slide" Target="slides/slide336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358" Type="http://schemas.openxmlformats.org/officeDocument/2006/relationships/slide" Target="slides/slide357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348" Type="http://schemas.openxmlformats.org/officeDocument/2006/relationships/slide" Target="slides/slide347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338" Type="http://schemas.openxmlformats.org/officeDocument/2006/relationships/slide" Target="slides/slide337.xml"/><Relationship Id="rId359" Type="http://schemas.openxmlformats.org/officeDocument/2006/relationships/slide" Target="slides/slide358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349" Type="http://schemas.openxmlformats.org/officeDocument/2006/relationships/slide" Target="slides/slide348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360" Type="http://schemas.openxmlformats.org/officeDocument/2006/relationships/slide" Target="slides/slide359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339" Type="http://schemas.openxmlformats.org/officeDocument/2006/relationships/slide" Target="slides/slide33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334" Type="http://schemas.openxmlformats.org/officeDocument/2006/relationships/slide" Target="slides/slide333.xml"/><Relationship Id="rId350" Type="http://schemas.openxmlformats.org/officeDocument/2006/relationships/slide" Target="slides/slide349.xml"/><Relationship Id="rId355" Type="http://schemas.openxmlformats.org/officeDocument/2006/relationships/slide" Target="slides/slide35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361" Type="http://schemas.openxmlformats.org/officeDocument/2006/relationships/slide" Target="slides/slide360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341" Type="http://schemas.openxmlformats.org/officeDocument/2006/relationships/slide" Target="slides/slide340.xml"/><Relationship Id="rId362" Type="http://schemas.openxmlformats.org/officeDocument/2006/relationships/slide" Target="slides/slide361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352" Type="http://schemas.openxmlformats.org/officeDocument/2006/relationships/slide" Target="slides/slide351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342" Type="http://schemas.openxmlformats.org/officeDocument/2006/relationships/slide" Target="slides/slide341.xml"/><Relationship Id="rId363" Type="http://schemas.openxmlformats.org/officeDocument/2006/relationships/slide" Target="slides/slide362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353" Type="http://schemas.openxmlformats.org/officeDocument/2006/relationships/slide" Target="slides/slide352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343" Type="http://schemas.openxmlformats.org/officeDocument/2006/relationships/slide" Target="slides/slide342.xml"/><Relationship Id="rId364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354" Type="http://schemas.openxmlformats.org/officeDocument/2006/relationships/slide" Target="slides/slide353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344" Type="http://schemas.openxmlformats.org/officeDocument/2006/relationships/slide" Target="slides/slide34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365" Type="http://schemas.openxmlformats.org/officeDocument/2006/relationships/viewProps" Target="viewProps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8/27/2016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iniature_(illuminated_manuscript)" TargetMode="External"/><Relationship Id="rId7" Type="http://schemas.openxmlformats.org/officeDocument/2006/relationships/hyperlink" Target="https://en.wikipedia.org/wiki/Ghaznavids" TargetMode="External"/><Relationship Id="rId2" Type="http://schemas.openxmlformats.org/officeDocument/2006/relationships/hyperlink" Target="https://en.wikipedia.org/wiki/Paint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Delhi_Sultanate" TargetMode="External"/><Relationship Id="rId5" Type="http://schemas.openxmlformats.org/officeDocument/2006/relationships/hyperlink" Target="https://en.wikipedia.org/wiki/Mughal_Empire" TargetMode="External"/><Relationship Id="rId4" Type="http://schemas.openxmlformats.org/officeDocument/2006/relationships/hyperlink" Target="https://en.wikipedia.org/wiki/Persian_miniature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1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1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1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1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1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1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1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1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1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1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1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1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1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1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1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1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1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1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1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1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1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1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1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1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1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1.xml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jpeg"/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1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1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1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1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jpeg"/><Relationship Id="rId1" Type="http://schemas.openxmlformats.org/officeDocument/2006/relationships/slideLayout" Target="../slideLayouts/slideLayout1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1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1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jpeg"/><Relationship Id="rId1" Type="http://schemas.openxmlformats.org/officeDocument/2006/relationships/slideLayout" Target="../slideLayouts/slideLayout1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1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1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1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jpeg"/><Relationship Id="rId1" Type="http://schemas.openxmlformats.org/officeDocument/2006/relationships/slideLayout" Target="../slideLayouts/slideLayout1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1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1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jpeg"/><Relationship Id="rId1" Type="http://schemas.openxmlformats.org/officeDocument/2006/relationships/slideLayout" Target="../slideLayouts/slideLayout1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jpeg"/><Relationship Id="rId1" Type="http://schemas.openxmlformats.org/officeDocument/2006/relationships/slideLayout" Target="../slideLayouts/slideLayout1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jpeg"/><Relationship Id="rId1" Type="http://schemas.openxmlformats.org/officeDocument/2006/relationships/slideLayout" Target="../slideLayouts/slideLayout1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1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jpeg"/><Relationship Id="rId1" Type="http://schemas.openxmlformats.org/officeDocument/2006/relationships/slideLayout" Target="../slideLayouts/slideLayout1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jpeg"/><Relationship Id="rId1" Type="http://schemas.openxmlformats.org/officeDocument/2006/relationships/slideLayout" Target="../slideLayouts/slideLayout1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jpeg"/><Relationship Id="rId1" Type="http://schemas.openxmlformats.org/officeDocument/2006/relationships/slideLayout" Target="../slideLayouts/slideLayout1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1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jpeg"/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jpeg"/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jpeg"/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jpeg"/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jpe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jpe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jpeg"/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jpeg"/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jpeg"/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jpeg"/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jpeg"/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jpeg"/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jpeg"/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1.jpeg"/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jpeg"/><Relationship Id="rId1" Type="http://schemas.openxmlformats.org/officeDocument/2006/relationships/slideLayout" Target="../slideLayouts/slideLayout2.xml"/></Relationships>
</file>

<file path=ppt/slides/_rels/slide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jpeg"/><Relationship Id="rId1" Type="http://schemas.openxmlformats.org/officeDocument/2006/relationships/slideLayout" Target="../slideLayouts/slideLayout2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4.jpeg"/><Relationship Id="rId1" Type="http://schemas.openxmlformats.org/officeDocument/2006/relationships/slideLayout" Target="../slideLayouts/slideLayout2.xml"/></Relationships>
</file>

<file path=ppt/slides/_rels/slide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5.jpeg"/><Relationship Id="rId1" Type="http://schemas.openxmlformats.org/officeDocument/2006/relationships/slideLayout" Target="../slideLayouts/slideLayout2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jpeg"/><Relationship Id="rId1" Type="http://schemas.openxmlformats.org/officeDocument/2006/relationships/slideLayout" Target="../slideLayouts/slideLayout2.xml"/></Relationships>
</file>

<file path=ppt/slides/_rels/slide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jpeg"/><Relationship Id="rId1" Type="http://schemas.openxmlformats.org/officeDocument/2006/relationships/slideLayout" Target="../slideLayouts/slideLayout2.xml"/></Relationships>
</file>

<file path=ppt/slides/_rels/slide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9.jpeg"/><Relationship Id="rId1" Type="http://schemas.openxmlformats.org/officeDocument/2006/relationships/slideLayout" Target="../slideLayouts/slideLayout2.xml"/></Relationships>
</file>

<file path=ppt/slides/_rels/slide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jpeg"/><Relationship Id="rId1" Type="http://schemas.openxmlformats.org/officeDocument/2006/relationships/slideLayout" Target="../slideLayouts/slideLayout2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jpeg"/><Relationship Id="rId1" Type="http://schemas.openxmlformats.org/officeDocument/2006/relationships/slideLayout" Target="../slideLayouts/slideLayout2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jpeg"/><Relationship Id="rId1" Type="http://schemas.openxmlformats.org/officeDocument/2006/relationships/slideLayout" Target="../slideLayouts/slideLayout2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jpeg"/><Relationship Id="rId1" Type="http://schemas.openxmlformats.org/officeDocument/2006/relationships/slideLayout" Target="../slideLayouts/slideLayout2.xml"/></Relationships>
</file>

<file path=ppt/slides/_rels/slide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jpeg"/><Relationship Id="rId1" Type="http://schemas.openxmlformats.org/officeDocument/2006/relationships/slideLayout" Target="../slideLayouts/slideLayout2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jpeg"/><Relationship Id="rId1" Type="http://schemas.openxmlformats.org/officeDocument/2006/relationships/slideLayout" Target="../slideLayouts/slideLayout2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jpeg"/><Relationship Id="rId1" Type="http://schemas.openxmlformats.org/officeDocument/2006/relationships/slideLayout" Target="../slideLayouts/slideLayout2.xml"/></Relationships>
</file>

<file path=ppt/slides/_rels/slide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jpeg"/><Relationship Id="rId1" Type="http://schemas.openxmlformats.org/officeDocument/2006/relationships/slideLayout" Target="../slideLayouts/slideLayout2.xml"/></Relationships>
</file>

<file path=ppt/slides/_rels/slide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jpeg"/><Relationship Id="rId1" Type="http://schemas.openxmlformats.org/officeDocument/2006/relationships/slideLayout" Target="../slideLayouts/slideLayout2.xml"/></Relationships>
</file>

<file path=ppt/slides/_rels/slide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jpeg"/><Relationship Id="rId2" Type="http://schemas.openxmlformats.org/officeDocument/2006/relationships/image" Target="../media/image340.jpeg"/><Relationship Id="rId1" Type="http://schemas.openxmlformats.org/officeDocument/2006/relationships/slideLayout" Target="../slideLayouts/slideLayout2.xml"/></Relationships>
</file>

<file path=ppt/slides/_rels/slide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jpeg"/><Relationship Id="rId1" Type="http://schemas.openxmlformats.org/officeDocument/2006/relationships/slideLayout" Target="../slideLayouts/slideLayout2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jpeg"/><Relationship Id="rId1" Type="http://schemas.openxmlformats.org/officeDocument/2006/relationships/slideLayout" Target="../slideLayouts/slideLayout2.xml"/></Relationships>
</file>

<file path=ppt/slides/_rels/slide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2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2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5.jpeg"/><Relationship Id="rId1" Type="http://schemas.openxmlformats.org/officeDocument/2006/relationships/slideLayout" Target="../slideLayouts/slideLayout2.xml"/></Relationships>
</file>

<file path=ppt/slides/_rels/slide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6.jpeg"/><Relationship Id="rId1" Type="http://schemas.openxmlformats.org/officeDocument/2006/relationships/slideLayout" Target="../slideLayouts/slideLayout2.xml"/></Relationships>
</file>

<file path=ppt/slides/_rels/slide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jpeg"/><Relationship Id="rId1" Type="http://schemas.openxmlformats.org/officeDocument/2006/relationships/slideLayout" Target="../slideLayouts/slideLayout2.xml"/></Relationships>
</file>

<file path=ppt/slides/_rels/slide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8.jpeg"/><Relationship Id="rId1" Type="http://schemas.openxmlformats.org/officeDocument/2006/relationships/slideLayout" Target="../slideLayouts/slideLayout2.xml"/></Relationships>
</file>

<file path=ppt/slides/_rels/slide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jpeg"/><Relationship Id="rId1" Type="http://schemas.openxmlformats.org/officeDocument/2006/relationships/slideLayout" Target="../slideLayouts/slideLayout2.xml"/></Relationships>
</file>

<file path=ppt/slides/_rels/slide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jpeg"/><Relationship Id="rId1" Type="http://schemas.openxmlformats.org/officeDocument/2006/relationships/slideLayout" Target="../slideLayouts/slideLayout2.xml"/></Relationships>
</file>

<file path=ppt/slides/_rels/slide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1.jpeg"/><Relationship Id="rId1" Type="http://schemas.openxmlformats.org/officeDocument/2006/relationships/slideLayout" Target="../slideLayouts/slideLayout2.xml"/></Relationships>
</file>

<file path=ppt/slides/_rels/slide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2.jpeg"/><Relationship Id="rId1" Type="http://schemas.openxmlformats.org/officeDocument/2006/relationships/slideLayout" Target="../slideLayouts/slideLayout2.xml"/></Relationships>
</file>

<file path=ppt/slides/_rels/slide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3.jpeg"/><Relationship Id="rId1" Type="http://schemas.openxmlformats.org/officeDocument/2006/relationships/slideLayout" Target="../slideLayouts/slideLayout2.xml"/></Relationships>
</file>

<file path=ppt/slides/_rels/slide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jpeg"/><Relationship Id="rId1" Type="http://schemas.openxmlformats.org/officeDocument/2006/relationships/slideLayout" Target="../slideLayouts/slideLayout2.xml"/></Relationships>
</file>

<file path=ppt/slides/_rels/slide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6.jpeg"/><Relationship Id="rId1" Type="http://schemas.openxmlformats.org/officeDocument/2006/relationships/slideLayout" Target="../slideLayouts/slideLayout2.xml"/></Relationships>
</file>

<file path=ppt/slides/_rels/slide3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Miniature paintings of </a:t>
            </a:r>
            <a:r>
              <a:rPr lang="en-US" dirty="0" err="1" smtClean="0"/>
              <a:t>Mughal</a:t>
            </a:r>
            <a:r>
              <a:rPr lang="en-US" dirty="0" smtClean="0"/>
              <a:t> era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262016940_f80f6f07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694" y="0"/>
            <a:ext cx="489661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709792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4741"/>
            <a:ext cx="4419600" cy="6867482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62016940_f80f6f07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694" y="13874"/>
            <a:ext cx="4886706" cy="6844126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3946285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8726"/>
            <a:ext cx="4571999" cy="6875449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39738477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831" y="0"/>
            <a:ext cx="52043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25569215-790_Holi-2---Jahangir-in-harem.jpg"/>
          <p:cNvPicPr>
            <a:picLocks noChangeAspect="1"/>
          </p:cNvPicPr>
          <p:nvPr/>
        </p:nvPicPr>
        <p:blipFill>
          <a:blip r:embed="rId2"/>
          <a:srcRect l="3392" t="4444" r="3392" b="4444"/>
          <a:stretch>
            <a:fillRect/>
          </a:stretch>
        </p:blipFill>
        <p:spPr>
          <a:xfrm>
            <a:off x="1728439" y="0"/>
            <a:ext cx="56871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25569559-1325_Holi-6---Mir-Kalan-Ho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781" y="0"/>
            <a:ext cx="45664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425569811-108_Holi-8---Maharaja-Bakhat-Sing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968"/>
            <a:ext cx="9144000" cy="6392063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23001913_fff063fdb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3094189222e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536" y="0"/>
            <a:ext cx="51389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0708100553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ulFazlPresentingAkba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71120"/>
            <a:ext cx="3962400" cy="7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1016105403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1016115619-1.jpg"/>
          <p:cNvPicPr>
            <a:picLocks noChangeAspect="1"/>
          </p:cNvPicPr>
          <p:nvPr/>
        </p:nvPicPr>
        <p:blipFill>
          <a:blip r:embed="rId2"/>
          <a:srcRect l="4444" t="22222" r="5556" b="20000"/>
          <a:stretch>
            <a:fillRect/>
          </a:stretch>
        </p:blipFill>
        <p:spPr>
          <a:xfrm>
            <a:off x="0" y="533400"/>
            <a:ext cx="9163050" cy="5882452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141016120551-1 (1).jpg"/>
          <p:cNvPicPr>
            <a:picLocks noChangeAspect="1"/>
          </p:cNvPicPr>
          <p:nvPr/>
        </p:nvPicPr>
        <p:blipFill>
          <a:blip r:embed="rId2"/>
          <a:srcRect l="20000" t="5556" r="22222" b="5556"/>
          <a:stretch>
            <a:fillRect/>
          </a:stretch>
        </p:blipFill>
        <p:spPr>
          <a:xfrm>
            <a:off x="2266950" y="0"/>
            <a:ext cx="45148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8430919630489.562dda0ed3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093758" cy="551688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141345365322293659-lady-picking-flower-mughal-miniature-painting.jpg"/>
          <p:cNvPicPr>
            <a:picLocks noChangeAspect="1"/>
          </p:cNvPicPr>
          <p:nvPr/>
        </p:nvPicPr>
        <p:blipFill>
          <a:blip r:embed="rId2"/>
          <a:srcRect l="12963" t="2000" r="12963" b="6000"/>
          <a:stretch>
            <a:fillRect/>
          </a:stretch>
        </p:blipFill>
        <p:spPr>
          <a:xfrm>
            <a:off x="2133600" y="0"/>
            <a:ext cx="496956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 Yellow-Backed Woodpecker, attributed to Mansur - Mughal Miniature Painting, circa 1585-90.jpg"/>
          <p:cNvPicPr>
            <a:picLocks noChangeAspect="1"/>
          </p:cNvPicPr>
          <p:nvPr/>
        </p:nvPicPr>
        <p:blipFill>
          <a:blip r:embed="rId2" cstate="print"/>
          <a:srcRect l="8969" t="4444" r="7328" b="3333"/>
          <a:stretch>
            <a:fillRect/>
          </a:stretch>
        </p:blipFill>
        <p:spPr>
          <a:xfrm>
            <a:off x="2514601" y="0"/>
            <a:ext cx="4225886" cy="6877422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_woman_holding_a_Veena,_Mughal,_India._18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551" y="0"/>
            <a:ext cx="42728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bulFazlPresentingAkba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71120"/>
            <a:ext cx="3962400" cy="700024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kbarnam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556" y="-19106"/>
            <a:ext cx="7902844" cy="6877106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kbar-shika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1510"/>
            <a:ext cx="9144000" cy="55549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bu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-40093"/>
            <a:ext cx="4114800" cy="6938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wadh_M'mad_Shah_000239_image1000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235" y="0"/>
            <a:ext cx="39895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10f32b7ec03e3232de8ba31d44dad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373"/>
            <a:ext cx="4876800" cy="6819254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bu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-40093"/>
            <a:ext cx="4114800" cy="6938186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dge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0"/>
            <a:ext cx="86214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dr-80610-mughal-miniature-painting-on-paper-of-love-scene-CE8RDG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2260508" y="0"/>
            <a:ext cx="50128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dr-80614-miniature-painting-on-paper-of-mughal-emperor-shah-jahan-ce8re0.jpg"/>
          <p:cNvPicPr>
            <a:picLocks noChangeAspect="1"/>
          </p:cNvPicPr>
          <p:nvPr/>
        </p:nvPicPr>
        <p:blipFill>
          <a:blip r:embed="rId2"/>
          <a:srcRect b="5654"/>
          <a:stretch>
            <a:fillRect/>
          </a:stretch>
        </p:blipFill>
        <p:spPr>
          <a:xfrm>
            <a:off x="0" y="267890"/>
            <a:ext cx="9144000" cy="6079332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hairavi Ragini. Rajput, Provincial Mughal, 18th 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73371"/>
            <a:ext cx="4724400" cy="7004741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ig_1417919607_334_img_0745e51838ae724a07643123f8220e38.jpg"/>
          <p:cNvPicPr>
            <a:picLocks noChangeAspect="1"/>
          </p:cNvPicPr>
          <p:nvPr/>
        </p:nvPicPr>
        <p:blipFill>
          <a:blip r:embed="rId2"/>
          <a:srcRect t="4103" b="2906"/>
          <a:stretch>
            <a:fillRect/>
          </a:stretch>
        </p:blipFill>
        <p:spPr>
          <a:xfrm>
            <a:off x="0" y="228600"/>
            <a:ext cx="9144000" cy="6377354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346359dd7f6ec7b8e7a72994f6dd9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613" y="0"/>
            <a:ext cx="43507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SK_10236_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2907"/>
            <a:ext cx="9144000" cy="605218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256" y="0"/>
            <a:ext cx="862148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00f683ccc9f65e1e8b5951dbd9004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0"/>
            <a:ext cx="4579644" cy="6846569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15479"/>
            <a:ext cx="5029200" cy="6888957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9852"/>
            <a:ext cx="5181599" cy="6917702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973317ed7e3a6e781526598afecd499.jpg"/>
          <p:cNvPicPr>
            <a:picLocks noChangeAspect="1"/>
          </p:cNvPicPr>
          <p:nvPr/>
        </p:nvPicPr>
        <p:blipFill>
          <a:blip r:embed="rId2"/>
          <a:srcRect r="3279"/>
          <a:stretch>
            <a:fillRect/>
          </a:stretch>
        </p:blipFill>
        <p:spPr>
          <a:xfrm>
            <a:off x="2285999" y="1"/>
            <a:ext cx="45868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bdb28e7fadb213111b7ef0488f5f70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120" y="0"/>
            <a:ext cx="51557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fbe796f023581c253f63bdb1fbc90a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825" y="0"/>
            <a:ext cx="47843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PUB0014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929" y="0"/>
            <a:ext cx="51381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xquisite-mughal-style-water-color-painting-rare-and-unique-mughal-miniature-painting-akbars-court-scene-1463606837_or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40804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emale musicians wedding of Aurangze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781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loral_Rajasthani_Miniature_Painting_IMG_41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643" y="0"/>
            <a:ext cx="5170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00f683ccc9f65e1e8b5951dbd9004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55" y="11430"/>
            <a:ext cx="4579645" cy="6846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y-berlin-pergamon-museum-mughal-miniature-painting-india-BBWB2P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2435658" y="0"/>
            <a:ext cx="46330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ujjari_Ragi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-1"/>
            <a:ext cx="5011614" cy="6882147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5_23.264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43538" cy="6912428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b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-6458"/>
            <a:ext cx="5791200" cy="6870915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li celebr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510" y="0"/>
            <a:ext cx="47929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oly-festival-on-an-island-mughal-miniature-painting-circa-1760-ad-EJ833F.jpg"/>
          <p:cNvPicPr>
            <a:picLocks noChangeAspect="1"/>
          </p:cNvPicPr>
          <p:nvPr/>
        </p:nvPicPr>
        <p:blipFill>
          <a:blip r:embed="rId2"/>
          <a:srcRect b="9961"/>
          <a:stretch>
            <a:fillRect/>
          </a:stretch>
        </p:blipFill>
        <p:spPr>
          <a:xfrm>
            <a:off x="0" y="457200"/>
            <a:ext cx="9144000" cy="5997526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hk063.jpg"/>
          <p:cNvPicPr>
            <a:picLocks noChangeAspect="1"/>
          </p:cNvPicPr>
          <p:nvPr/>
        </p:nvPicPr>
        <p:blipFill>
          <a:blip r:embed="rId2"/>
          <a:srcRect t="13216" b="7203"/>
          <a:stretch>
            <a:fillRect/>
          </a:stretch>
        </p:blipFill>
        <p:spPr>
          <a:xfrm>
            <a:off x="1600200" y="0"/>
            <a:ext cx="60010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age (1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240"/>
            <a:ext cx="9144000" cy="6884478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43207"/>
            <a:ext cx="5181599" cy="694441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5017900" cy="6873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7696"/>
            <a:ext cx="5333999" cy="6842605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"/>
            <a:ext cx="5105399" cy="6901204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"/>
            <a:ext cx="5105399" cy="6901204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281"/>
            <a:ext cx="3962400" cy="6835719"/>
          </a:xfrm>
          <a:prstGeom prst="rect">
            <a:avLst/>
          </a:prstGeom>
        </p:spPr>
      </p:pic>
      <p:pic>
        <p:nvPicPr>
          <p:cNvPr id="5" name="Picture 4" descr="khurram_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"/>
            <a:ext cx="3429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816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09" y="0"/>
            <a:ext cx="75309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88686" cy="6833152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50694"/>
            <a:ext cx="9144000" cy="635661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466"/>
            <a:ext cx="9143999" cy="63330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59239" cy="688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979"/>
            <a:ext cx="9144000" cy="6802041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53525" cy="5632938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1a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524" y="0"/>
            <a:ext cx="50569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G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36"/>
            <a:ext cx="9144000" cy="6741728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6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7741"/>
            <a:ext cx="5181600" cy="6893482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7a-1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"/>
            <a:ext cx="434412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12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9909" y="0"/>
            <a:ext cx="50641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50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293" y="0"/>
            <a:ext cx="49474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68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896" y="-40701"/>
            <a:ext cx="4999703" cy="68987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973317ed7e3a6e781526598afecd499.jpg"/>
          <p:cNvPicPr>
            <a:picLocks noChangeAspect="1"/>
          </p:cNvPicPr>
          <p:nvPr/>
        </p:nvPicPr>
        <p:blipFill>
          <a:blip r:embed="rId2"/>
          <a:srcRect r="3592"/>
          <a:stretch>
            <a:fillRect/>
          </a:stretch>
        </p:blipFill>
        <p:spPr>
          <a:xfrm>
            <a:off x="2209801" y="0"/>
            <a:ext cx="4571999" cy="6832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IMG9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044" y="0"/>
            <a:ext cx="50039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99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0"/>
            <a:ext cx="49876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10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412" y="0"/>
            <a:ext cx="500917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-th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MMP_011_250x250.jpg"/>
          <p:cNvPicPr>
            <a:picLocks noChangeAspect="1"/>
          </p:cNvPicPr>
          <p:nvPr/>
        </p:nvPicPr>
        <p:blipFill>
          <a:blip r:embed="rId2"/>
          <a:srcRect l="13168" b="6667"/>
          <a:stretch>
            <a:fillRect/>
          </a:stretch>
        </p:blipFill>
        <p:spPr>
          <a:xfrm>
            <a:off x="2438401" y="23436"/>
            <a:ext cx="4603568" cy="6834564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9224"/>
            <a:ext cx="9144000" cy="5559552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_mughal_miniature_painting_lady.jpg"/>
          <p:cNvPicPr>
            <a:picLocks noChangeAspect="1"/>
          </p:cNvPicPr>
          <p:nvPr/>
        </p:nvPicPr>
        <p:blipFill>
          <a:blip r:embed="rId2"/>
          <a:srcRect l="5300" t="3333" r="5300" b="10000"/>
          <a:stretch>
            <a:fillRect/>
          </a:stretch>
        </p:blipFill>
        <p:spPr>
          <a:xfrm>
            <a:off x="1981201" y="-1"/>
            <a:ext cx="4888522" cy="6809013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475" y="0"/>
            <a:ext cx="53630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_Miniature_Paintings_QQ1502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2754"/>
            <a:ext cx="9144000" cy="5652492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indian-miniature-painting-hand-painted-shah-jahan-mumtaz-mahal-mughal-empire-art-190750939658-2.jpg"/>
          <p:cNvPicPr>
            <a:picLocks noChangeAspect="1"/>
          </p:cNvPicPr>
          <p:nvPr/>
        </p:nvPicPr>
        <p:blipFill>
          <a:blip r:embed="rId2"/>
          <a:srcRect l="8824" t="4000" b="4000"/>
          <a:stretch>
            <a:fillRect/>
          </a:stretch>
        </p:blipFill>
        <p:spPr>
          <a:xfrm>
            <a:off x="2375452" y="0"/>
            <a:ext cx="46216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240"/>
            <a:ext cx="9144000" cy="6884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miniature-painting-hand-painted-shah-jahan-mumtaz-mahal-mughal-empire-art-190750939658-31.jpg"/>
          <p:cNvPicPr>
            <a:picLocks noChangeAspect="1"/>
          </p:cNvPicPr>
          <p:nvPr/>
        </p:nvPicPr>
        <p:blipFill>
          <a:blip r:embed="rId2"/>
          <a:srcRect t="4000" r="6679" b="4000"/>
          <a:stretch>
            <a:fillRect/>
          </a:stretch>
        </p:blipFill>
        <p:spPr>
          <a:xfrm>
            <a:off x="2075207" y="-59250"/>
            <a:ext cx="4858993" cy="691725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an-mughal-court-scene-miniature-painting-india-hand-painted-artwork-8a0fd116b75c52f8749a1c0cf5fa0af7.jpg"/>
          <p:cNvPicPr>
            <a:picLocks noChangeAspect="1"/>
          </p:cNvPicPr>
          <p:nvPr/>
        </p:nvPicPr>
        <p:blipFill>
          <a:blip r:embed="rId2"/>
          <a:srcRect l="12000" t="2000" r="10000" b="3500"/>
          <a:stretch>
            <a:fillRect/>
          </a:stretch>
        </p:blipFill>
        <p:spPr>
          <a:xfrm>
            <a:off x="2514600" y="5862"/>
            <a:ext cx="4241800" cy="6852138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scher_Maler_um_158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963" y="0"/>
            <a:ext cx="52140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ischer_Maler_von_1662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097" y="0"/>
            <a:ext cx="48598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ndmin-princeknee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5403"/>
            <a:ext cx="4572000" cy="6888808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Stock_496_Large1_7grqi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5896" y="0"/>
            <a:ext cx="421220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hangirs_dream_m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42759"/>
            <a:ext cx="4800600" cy="6900759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ipur_Hanuman_9Oct9_950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043" y="0"/>
            <a:ext cx="52079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hangir_court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6200"/>
            <a:ext cx="6781800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hurram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3886200" cy="6858000"/>
          </a:xfrm>
          <a:prstGeom prst="rect">
            <a:avLst/>
          </a:prstGeom>
        </p:spPr>
      </p:pic>
      <p:pic>
        <p:nvPicPr>
          <p:cNvPr id="5" name="Picture 4" descr="mf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0"/>
            <a:ext cx="46257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371600"/>
            <a:ext cx="7851648" cy="18288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ingwithentertainer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75153"/>
            <a:ext cx="5181600" cy="6782848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ishangarh-painting-on-silk-833-700x7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0"/>
            <a:ext cx="6667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dhurart%5CQG6452B51mughalminiaturepainting.jpg"/>
          <p:cNvPicPr>
            <a:picLocks noChangeAspect="1"/>
          </p:cNvPicPr>
          <p:nvPr/>
        </p:nvPicPr>
        <p:blipFill>
          <a:blip r:embed="rId2"/>
          <a:srcRect l="10000" r="12000"/>
          <a:stretch>
            <a:fillRect/>
          </a:stretch>
        </p:blipFill>
        <p:spPr>
          <a:xfrm>
            <a:off x="1828800" y="-39077"/>
            <a:ext cx="5410200" cy="6936154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nohar._Emperor_Jahangir_Weighs_Prince_Khurram._Page_from_Tuzuk-i_Jahangiri._1610-1615,_British_Museum,_London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88159" y="0"/>
            <a:ext cx="47676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b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0"/>
            <a:ext cx="5921502" cy="688437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ister_der_Hamza-Nâma-Handschrift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648" y="0"/>
            <a:ext cx="52467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ister_des_Rasikapriyâ-Manuskripts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262" y="0"/>
            <a:ext cx="46434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odaIzRsb-JxBQHPKUC0j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760" y="0"/>
            <a:ext cx="52730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57" y="-21637"/>
            <a:ext cx="8507643" cy="6879637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 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303"/>
            <a:ext cx="9144000" cy="61113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il-PH" sz="3200" dirty="0"/>
          </a:p>
        </p:txBody>
      </p:sp>
      <p:sp>
        <p:nvSpPr>
          <p:cNvPr id="4" name="Rectangle 3"/>
          <p:cNvSpPr/>
          <p:nvPr/>
        </p:nvSpPr>
        <p:spPr>
          <a:xfrm>
            <a:off x="0" y="304800"/>
            <a:ext cx="9144000" cy="61247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Miniature </a:t>
            </a:r>
            <a:r>
              <a:rPr lang="en-US" sz="2800" b="1" dirty="0" err="1" smtClean="0">
                <a:solidFill>
                  <a:srgbClr val="FFFF00"/>
                </a:solidFill>
              </a:rPr>
              <a:t>Mughal</a:t>
            </a:r>
            <a:r>
              <a:rPr lang="en-US" sz="2800" b="1" dirty="0" smtClean="0">
                <a:solidFill>
                  <a:srgbClr val="FFFF00"/>
                </a:solidFill>
              </a:rPr>
              <a:t> painting</a:t>
            </a:r>
            <a:r>
              <a:rPr lang="en-US" sz="2800" dirty="0" smtClean="0">
                <a:solidFill>
                  <a:srgbClr val="FFFF00"/>
                </a:solidFill>
              </a:rPr>
              <a:t> is a particular style of South Asian </a:t>
            </a:r>
            <a:r>
              <a:rPr lang="en-US" sz="2800" dirty="0" smtClean="0">
                <a:solidFill>
                  <a:srgbClr val="FFFF00"/>
                </a:solidFill>
                <a:hlinkClick r:id="rId2" tooltip="Painting"/>
              </a:rPr>
              <a:t>painting</a:t>
            </a:r>
            <a:r>
              <a:rPr lang="en-US" sz="2800" dirty="0" smtClean="0">
                <a:solidFill>
                  <a:srgbClr val="FFFF00"/>
                </a:solidFill>
              </a:rPr>
              <a:t>, generally confined to </a:t>
            </a:r>
            <a:r>
              <a:rPr lang="en-US" sz="2800" dirty="0" err="1" smtClean="0">
                <a:solidFill>
                  <a:srgbClr val="FFFF00"/>
                </a:solidFill>
                <a:hlinkClick r:id="rId3" tooltip="Miniature (illuminated manuscript)"/>
              </a:rPr>
              <a:t>miniatures</a:t>
            </a:r>
            <a:r>
              <a:rPr lang="en-US" sz="2800" dirty="0" err="1" smtClean="0">
                <a:solidFill>
                  <a:srgbClr val="FFFF00"/>
                </a:solidFill>
              </a:rPr>
              <a:t>either</a:t>
            </a:r>
            <a:r>
              <a:rPr lang="en-US" sz="2800" dirty="0" smtClean="0">
                <a:solidFill>
                  <a:srgbClr val="FFFF00"/>
                </a:solidFill>
              </a:rPr>
              <a:t> as book illustrations or as single works to be kept in albums, which emerged from </a:t>
            </a:r>
            <a:r>
              <a:rPr lang="en-US" sz="2800" dirty="0" smtClean="0">
                <a:solidFill>
                  <a:srgbClr val="FFFF00"/>
                </a:solidFill>
                <a:hlinkClick r:id="rId4" tooltip="Persian miniature"/>
              </a:rPr>
              <a:t>Persian miniature</a:t>
            </a:r>
            <a:r>
              <a:rPr lang="en-US" sz="2800" dirty="0" smtClean="0">
                <a:solidFill>
                  <a:srgbClr val="FFFF00"/>
                </a:solidFill>
              </a:rPr>
              <a:t> painting, with Indian Hindu, Jain, and Buddhist influences, and developed largely in the court of the </a:t>
            </a:r>
            <a:r>
              <a:rPr lang="en-US" sz="2800" dirty="0" err="1" smtClean="0">
                <a:solidFill>
                  <a:srgbClr val="FFFF00"/>
                </a:solidFill>
                <a:hlinkClick r:id="rId5" tooltip="Mughal Empire"/>
              </a:rPr>
              <a:t>Mughal</a:t>
            </a:r>
            <a:r>
              <a:rPr lang="en-US" sz="2800" dirty="0" smtClean="0">
                <a:solidFill>
                  <a:srgbClr val="FFFF00"/>
                </a:solidFill>
                <a:hlinkClick r:id="rId5" tooltip="Mughal Empire"/>
              </a:rPr>
              <a:t> Empire</a:t>
            </a:r>
            <a:r>
              <a:rPr lang="en-US" sz="2800" dirty="0" smtClean="0">
                <a:solidFill>
                  <a:srgbClr val="FFFF00"/>
                </a:solidFill>
              </a:rPr>
              <a:t> (16th - 19th centuries), and later spread to other Indian courts, both Muslim and Hindu, and later Sikh. The mingling of foreign Persian and indigenous Indian elements was a continuation of the </a:t>
            </a:r>
            <a:r>
              <a:rPr lang="en-US" sz="2800" dirty="0" err="1" smtClean="0">
                <a:solidFill>
                  <a:srgbClr val="FFFF00"/>
                </a:solidFill>
              </a:rPr>
              <a:t>patronisation</a:t>
            </a:r>
            <a:r>
              <a:rPr lang="en-US" sz="2800" dirty="0" smtClean="0">
                <a:solidFill>
                  <a:srgbClr val="FFFF00"/>
                </a:solidFill>
              </a:rPr>
              <a:t> of other aspects of foreign culture as initiated by the earlier </a:t>
            </a:r>
            <a:r>
              <a:rPr lang="en-US" sz="2800" dirty="0" err="1" smtClean="0">
                <a:solidFill>
                  <a:srgbClr val="FFFF00"/>
                </a:solidFill>
              </a:rPr>
              <a:t>Turko</a:t>
            </a:r>
            <a:r>
              <a:rPr lang="en-US" sz="2800" dirty="0" smtClean="0">
                <a:solidFill>
                  <a:srgbClr val="FFFF00"/>
                </a:solidFill>
              </a:rPr>
              <a:t>-Afghan </a:t>
            </a:r>
            <a:r>
              <a:rPr lang="en-US" sz="2800" dirty="0" smtClean="0">
                <a:solidFill>
                  <a:srgbClr val="FFFF00"/>
                </a:solidFill>
                <a:hlinkClick r:id="rId6" tooltip="Delhi Sultanate"/>
              </a:rPr>
              <a:t>Delhi Sultanate</a:t>
            </a:r>
            <a:r>
              <a:rPr lang="en-US" sz="2800" dirty="0" smtClean="0">
                <a:solidFill>
                  <a:srgbClr val="FFFF00"/>
                </a:solidFill>
              </a:rPr>
              <a:t>, and the introduction of it into the subcontinent by various Central Asian Turkic dynasties, such as the </a:t>
            </a:r>
            <a:r>
              <a:rPr lang="en-US" sz="2800" dirty="0" err="1" smtClean="0">
                <a:solidFill>
                  <a:srgbClr val="FFFF00"/>
                </a:solidFill>
                <a:hlinkClick r:id="rId7" tooltip="Ghaznavids"/>
              </a:rPr>
              <a:t>Ghaznavids</a:t>
            </a:r>
            <a:r>
              <a:rPr lang="en-US" sz="2800" dirty="0" smtClean="0">
                <a:solidFill>
                  <a:srgbClr val="FFFF00"/>
                </a:solidFill>
              </a:rPr>
              <a:t>.</a:t>
            </a:r>
            <a:endParaRPr lang="fil-PH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49361" cy="6901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9525"/>
            <a:ext cx="5238750" cy="683895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_painting_raga_lalita_kangra_schoo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_painting_ragini_gunakal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7010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2868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12530272.jpg"/>
          <p:cNvPicPr>
            <a:picLocks noChangeAspect="1"/>
          </p:cNvPicPr>
          <p:nvPr/>
        </p:nvPicPr>
        <p:blipFill>
          <a:blip r:embed="rId2"/>
          <a:srcRect r="9155"/>
          <a:stretch>
            <a:fillRect/>
          </a:stretch>
        </p:blipFill>
        <p:spPr>
          <a:xfrm>
            <a:off x="2057400" y="0"/>
            <a:ext cx="51039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by-Shakir-Al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ET38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460" y="0"/>
            <a:ext cx="40690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-mughal-art-tant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089" y="0"/>
            <a:ext cx="54178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Paintings-size.jpg"/>
          <p:cNvPicPr>
            <a:picLocks noChangeAspect="1"/>
          </p:cNvPicPr>
          <p:nvPr/>
        </p:nvPicPr>
        <p:blipFill>
          <a:blip r:embed="rId2"/>
          <a:srcRect l="1148" t="2273" r="1148" b="9091"/>
          <a:stretch>
            <a:fillRect/>
          </a:stretch>
        </p:blipFill>
        <p:spPr>
          <a:xfrm>
            <a:off x="0" y="1028700"/>
            <a:ext cx="9220200" cy="46101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taure_painting_raga_kumbh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MG9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044" y="0"/>
            <a:ext cx="500391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11sm.jpg"/>
          <p:cNvPicPr>
            <a:picLocks noChangeAspect="1"/>
          </p:cNvPicPr>
          <p:nvPr/>
        </p:nvPicPr>
        <p:blipFill>
          <a:blip r:embed="rId2"/>
          <a:srcRect t="5443" b="5443"/>
          <a:stretch>
            <a:fillRect/>
          </a:stretch>
        </p:blipFill>
        <p:spPr>
          <a:xfrm>
            <a:off x="2057400" y="24618"/>
            <a:ext cx="5029200" cy="6808764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6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238" y="0"/>
            <a:ext cx="53355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k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-30013"/>
            <a:ext cx="5334000" cy="6888013"/>
          </a:xfrm>
          <a:prstGeom prst="rect">
            <a:avLst/>
          </a:prstGeom>
        </p:spPr>
      </p:pic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k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0" y="-72213"/>
            <a:ext cx="5410200" cy="6905170"/>
          </a:xfrm>
          <a:prstGeom prst="rect">
            <a:avLst/>
          </a:prstGeom>
        </p:spPr>
      </p:pic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ogulcheer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77649" cy="6868972"/>
          </a:xfrm>
          <a:prstGeom prst="rect">
            <a:avLst/>
          </a:prstGeom>
        </p:spPr>
      </p:pic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ogullookingateachother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589189" cy="6919416"/>
          </a:xfrm>
          <a:prstGeom prst="rect">
            <a:avLst/>
          </a:prstGeom>
        </p:spPr>
      </p:pic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al-love--1-845x4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75366"/>
            <a:ext cx="9144000" cy="4707266"/>
          </a:xfrm>
          <a:prstGeom prst="rect">
            <a:avLst/>
          </a:prstGeom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al-miniature-painting-250x250.jpg"/>
          <p:cNvPicPr>
            <a:picLocks noChangeAspect="1"/>
          </p:cNvPicPr>
          <p:nvPr/>
        </p:nvPicPr>
        <p:blipFill>
          <a:blip r:embed="rId2"/>
          <a:srcRect l="17778" r="16667"/>
          <a:stretch>
            <a:fillRect/>
          </a:stretch>
        </p:blipFill>
        <p:spPr>
          <a:xfrm>
            <a:off x="2362200" y="0"/>
            <a:ext cx="4495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hangirs_dream_m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632" y="-42759"/>
            <a:ext cx="4846768" cy="6900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al-people-on-boat-1-845x4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66800"/>
            <a:ext cx="9160640" cy="4715832"/>
          </a:xfrm>
          <a:prstGeom prst="rect">
            <a:avLst/>
          </a:prstGeom>
        </p:spPr>
      </p:pic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 Miniature 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1569"/>
            <a:ext cx="9144000" cy="6394862"/>
          </a:xfrm>
          <a:prstGeom prst="rect">
            <a:avLst/>
          </a:prstGeom>
        </p:spPr>
      </p:pic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 Shamsa, smalles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5240"/>
            <a:ext cx="8553450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Akb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910" y="0"/>
            <a:ext cx="49541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Bab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438" y="0"/>
            <a:ext cx="56931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Babu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611" y="0"/>
            <a:ext cx="492477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ghal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8091"/>
            <a:ext cx="9144000" cy="5541818"/>
          </a:xfrm>
          <a:prstGeom prst="rect">
            <a:avLst/>
          </a:prstGeom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miniature_painting_-_hunting_lions.jpg"/>
          <p:cNvPicPr>
            <a:picLocks noChangeAspect="1"/>
          </p:cNvPicPr>
          <p:nvPr/>
        </p:nvPicPr>
        <p:blipFill>
          <a:blip r:embed="rId2"/>
          <a:srcRect l="4462" t="15538" r="4462" b="15539"/>
          <a:stretch>
            <a:fillRect/>
          </a:stretch>
        </p:blipFill>
        <p:spPr>
          <a:xfrm>
            <a:off x="0" y="-30892"/>
            <a:ext cx="9144000" cy="6919784"/>
          </a:xfrm>
          <a:prstGeom prst="rect">
            <a:avLst/>
          </a:prstGeom>
        </p:spPr>
      </p:pic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Nativ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470" y="0"/>
            <a:ext cx="47890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eister_des_Rasikapriyâ-Manuskripts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262" y="0"/>
            <a:ext cx="46434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ART-02-300x241.jpg"/>
          <p:cNvPicPr>
            <a:picLocks noChangeAspect="1"/>
          </p:cNvPicPr>
          <p:nvPr/>
        </p:nvPicPr>
        <p:blipFill>
          <a:blip r:embed="rId2"/>
          <a:srcRect b="16805"/>
          <a:stretch>
            <a:fillRect/>
          </a:stretch>
        </p:blipFill>
        <p:spPr>
          <a:xfrm>
            <a:off x="-49167" y="180498"/>
            <a:ext cx="9193167" cy="6144101"/>
          </a:xfrm>
          <a:prstGeom prst="rect">
            <a:avLst/>
          </a:prstGeom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ART-14-589384_238x238.jpg"/>
          <p:cNvPicPr>
            <a:picLocks noChangeAspect="1"/>
          </p:cNvPicPr>
          <p:nvPr/>
        </p:nvPicPr>
        <p:blipFill>
          <a:blip r:embed="rId2"/>
          <a:srcRect b="6977"/>
          <a:stretch>
            <a:fillRect/>
          </a:stretch>
        </p:blipFill>
        <p:spPr>
          <a:xfrm>
            <a:off x="914400" y="0"/>
            <a:ext cx="73723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Empero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06978" cy="5661816"/>
          </a:xfrm>
          <a:prstGeom prst="rect">
            <a:avLst/>
          </a:prstGeom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Empire-Miniature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0"/>
            <a:ext cx="50577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Empire-Miniature-Painting-Shah-Shuja-Aurangzeb-Murad-Baksh-Handmade-Art-190735167840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495" y="0"/>
            <a:ext cx="57950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king-shah-jahan-and-mumtaz-miniature-painting-indian-synthetic-ivory-art-48e9957fb0ed9625844afece104cc5a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66412" cy="6233160"/>
          </a:xfrm>
          <a:prstGeom prst="rect">
            <a:avLst/>
          </a:prstGeom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aharajah-ambabari-elephant-miniature-painting-india-synthetic-ivory-art-e6e89a044d24ac52107c7983c35704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"/>
            <a:ext cx="9144000" cy="6880860"/>
          </a:xfrm>
          <a:prstGeom prst="rect">
            <a:avLst/>
          </a:prstGeom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ghal-miniature-01-mubasher-kale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170" y="15998"/>
            <a:ext cx="4888230" cy="6842002"/>
          </a:xfrm>
          <a:prstGeom prst="rect">
            <a:avLst/>
          </a:prstGeom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02-mubasher-kalee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1468"/>
            <a:ext cx="4572000" cy="6880936"/>
          </a:xfrm>
          <a:prstGeom prst="rect">
            <a:avLst/>
          </a:prstGeom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-artwork-india-mughal-emperor-shah-jahan-and-empress-mumtaj-mahal-tajmahal-a-k-mundh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0"/>
            <a:ext cx="4953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57" y="-21637"/>
            <a:ext cx="8507643" cy="6879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-islamic-art-india-pergamon-museum-berlin-FCE96E.jpg"/>
          <p:cNvPicPr>
            <a:picLocks noChangeAspect="1"/>
          </p:cNvPicPr>
          <p:nvPr/>
        </p:nvPicPr>
        <p:blipFill>
          <a:blip r:embed="rId2"/>
          <a:srcRect b="8889"/>
          <a:stretch>
            <a:fillRect/>
          </a:stretch>
        </p:blipFill>
        <p:spPr>
          <a:xfrm>
            <a:off x="2362200" y="0"/>
            <a:ext cx="46949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s-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108"/>
            <a:ext cx="9143999" cy="6189784"/>
          </a:xfrm>
          <a:prstGeom prst="rect">
            <a:avLst/>
          </a:prstGeom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s-6809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207206" cy="4994909"/>
          </a:xfrm>
          <a:prstGeom prst="rect">
            <a:avLst/>
          </a:prstGeom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MINIATURE-PAINTING-VINTAGE-ROYAL-COURT-STAMP-PAPER-HANDPAINTED-MOGHUL-ART-2008165373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39414"/>
            <a:ext cx="5029200" cy="6936828"/>
          </a:xfrm>
          <a:prstGeom prst="rect">
            <a:avLst/>
          </a:prstGeom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054"/>
            <a:ext cx="9144000" cy="5977891"/>
          </a:xfrm>
          <a:prstGeom prst="rect">
            <a:avLst/>
          </a:prstGeom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2-460x300.jpg"/>
          <p:cNvPicPr>
            <a:picLocks noChangeAspect="1"/>
          </p:cNvPicPr>
          <p:nvPr/>
        </p:nvPicPr>
        <p:blipFill>
          <a:blip r:embed="rId2"/>
          <a:srcRect l="9167" r="10000" b="1444"/>
          <a:stretch>
            <a:fillRect/>
          </a:stretch>
        </p:blipFill>
        <p:spPr>
          <a:xfrm>
            <a:off x="275719" y="1"/>
            <a:ext cx="86246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IT9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0"/>
            <a:ext cx="52578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MT42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ainting-suresh-m-lo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759" y="0"/>
            <a:ext cx="52064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ortrait-art-handmade-emperor-shah-jahan-equestrian-miniature-painting-e5b109caf6d5515c6e1fb7020aa9f6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540" y="30892"/>
            <a:ext cx="5052060" cy="682710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 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6" y="381000"/>
            <a:ext cx="9120968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mughal-princess-mumtaz-mahal-miniature-painting-ce6apa.jpg"/>
          <p:cNvPicPr>
            <a:picLocks noChangeAspect="1"/>
          </p:cNvPicPr>
          <p:nvPr/>
        </p:nvPicPr>
        <p:blipFill>
          <a:blip r:embed="rId2"/>
          <a:srcRect b="4074"/>
          <a:stretch>
            <a:fillRect/>
          </a:stretch>
        </p:blipFill>
        <p:spPr>
          <a:xfrm>
            <a:off x="2422163" y="0"/>
            <a:ext cx="44351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mughal-princess-mumtaz-mahal-miniature-painting-on-paper-in-gold-golden-CE6ANK (1).jpg"/>
          <p:cNvPicPr>
            <a:picLocks noChangeAspect="1"/>
          </p:cNvPicPr>
          <p:nvPr/>
        </p:nvPicPr>
        <p:blipFill>
          <a:blip r:embed="rId2"/>
          <a:srcRect b="7778"/>
          <a:stretch>
            <a:fillRect/>
          </a:stretch>
        </p:blipFill>
        <p:spPr>
          <a:xfrm>
            <a:off x="2070557" y="0"/>
            <a:ext cx="54248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procession-AE86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997"/>
            <a:ext cx="9144000" cy="6532880"/>
          </a:xfrm>
          <a:prstGeom prst="rect">
            <a:avLst/>
          </a:prstGeom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queen-unframed-miniature-painting-0.jpeg"/>
          <p:cNvPicPr>
            <a:picLocks noChangeAspect="1"/>
          </p:cNvPicPr>
          <p:nvPr/>
        </p:nvPicPr>
        <p:blipFill>
          <a:blip r:embed="rId2"/>
          <a:srcRect l="22222" t="6667" r="21111" b="7778"/>
          <a:stretch>
            <a:fillRect/>
          </a:stretch>
        </p:blipFill>
        <p:spPr>
          <a:xfrm>
            <a:off x="2286000" y="-2989"/>
            <a:ext cx="4572000" cy="6902823"/>
          </a:xfrm>
          <a:prstGeom prst="rect">
            <a:avLst/>
          </a:prstGeom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school-of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-style-miniature-paintings-are-still-being-created-today-by-a-small-number-of-artists-in-rajasthan-1463612243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240"/>
            <a:ext cx="9144000" cy="6065520"/>
          </a:xfrm>
          <a:prstGeom prst="rect">
            <a:avLst/>
          </a:prstGeom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_48810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7377"/>
            <a:ext cx="9143999" cy="5083245"/>
          </a:xfrm>
          <a:prstGeom prst="rect">
            <a:avLst/>
          </a:prstGeom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autch_girl_mf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ri__515479126_1087644_antique-mughal-miniature-painting-on-manuscript-paper-repr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87" y="95250"/>
            <a:ext cx="5000625" cy="6667500"/>
          </a:xfrm>
          <a:prstGeom prst="rect">
            <a:avLst/>
          </a:prstGeom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oulis2006-acf-0053-0.jpg"/>
          <p:cNvPicPr>
            <a:picLocks noChangeAspect="1"/>
          </p:cNvPicPr>
          <p:nvPr/>
        </p:nvPicPr>
        <p:blipFill>
          <a:blip r:embed="rId2"/>
          <a:srcRect l="17958" t="17778" r="14585" b="13333"/>
          <a:stretch>
            <a:fillRect/>
          </a:stretch>
        </p:blipFill>
        <p:spPr>
          <a:xfrm>
            <a:off x="2514600" y="38100"/>
            <a:ext cx="4419600" cy="68503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j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238" y="0"/>
            <a:ext cx="533552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ulis2006-akw-0011-0.jpg"/>
          <p:cNvPicPr>
            <a:picLocks noChangeAspect="1"/>
          </p:cNvPicPr>
          <p:nvPr/>
        </p:nvPicPr>
        <p:blipFill>
          <a:blip r:embed="rId2"/>
          <a:srcRect l="19644" t="10000" r="2780" b="10000"/>
          <a:stretch>
            <a:fillRect/>
          </a:stretch>
        </p:blipFill>
        <p:spPr>
          <a:xfrm>
            <a:off x="2743200" y="-1"/>
            <a:ext cx="4495800" cy="6887817"/>
          </a:xfrm>
          <a:prstGeom prst="rect">
            <a:avLst/>
          </a:prstGeom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664" y="27214"/>
            <a:ext cx="5355336" cy="6830786"/>
          </a:xfrm>
          <a:prstGeom prst="rect">
            <a:avLst/>
          </a:prstGeom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"/>
            <a:ext cx="9144000" cy="6583680"/>
          </a:xfrm>
          <a:prstGeom prst="rect">
            <a:avLst/>
          </a:prstGeom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25401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0"/>
            <a:ext cx="5715000" cy="6900942"/>
          </a:xfrm>
          <a:prstGeom prst="rect">
            <a:avLst/>
          </a:prstGeom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0"/>
            <a:ext cx="4866131" cy="6873066"/>
          </a:xfrm>
          <a:prstGeom prst="rect">
            <a:avLst/>
          </a:prstGeom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BAA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72" y="0"/>
            <a:ext cx="51954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BAB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689" y="0"/>
            <a:ext cx="52026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BAE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4156"/>
            <a:ext cx="5334000" cy="6866312"/>
          </a:xfrm>
          <a:prstGeom prst="rect">
            <a:avLst/>
          </a:prstGeom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CD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881" y="0"/>
            <a:ext cx="52242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ghal_Nativ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470" y="0"/>
            <a:ext cx="478906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inting_of_Akbar_Mughal_Period,_National_Museum,_New_Del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304" y="0"/>
            <a:ext cx="538939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inting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974" y="0"/>
            <a:ext cx="52640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shu_kunjar__composite_camel_mf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0722"/>
            <a:ext cx="8229600" cy="6797278"/>
          </a:xfrm>
          <a:prstGeom prst="rect">
            <a:avLst/>
          </a:prstGeom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ndantportrait_of_jahangir_with_jesus_mg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2801"/>
            <a:ext cx="5334000" cy="6863602"/>
          </a:xfrm>
          <a:prstGeom prst="rect">
            <a:avLst/>
          </a:prstGeom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c3-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968" y="0"/>
            <a:ext cx="50846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ictur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453" y="21683"/>
            <a:ext cx="4586547" cy="6836317"/>
          </a:xfrm>
          <a:prstGeom prst="rect">
            <a:avLst/>
          </a:prstGeo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lo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508"/>
            <a:ext cx="9144000" cy="5586984"/>
          </a:xfrm>
          <a:prstGeom prst="rect">
            <a:avLst/>
          </a:prstGeom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rtrait of a Nobelwoman, Mughal c.17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3342"/>
            <a:ext cx="9144000" cy="5831316"/>
          </a:xfrm>
          <a:prstGeom prst="rect">
            <a:avLst/>
          </a:prstGeom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rtrait_of_ahmad-shah_durrani-_mughal_miniature-_ca-_1757_bibliothque_nationale_de_fr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890" y="0"/>
            <a:ext cx="50822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rince_Dara_Shikoh_and_Rana_Dil_Mughal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934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an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8745" y="0"/>
            <a:ext cx="49065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rocessiononelephant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62939"/>
            <a:ext cx="9144000" cy="5532120"/>
          </a:xfrm>
          <a:prstGeom prst="rect">
            <a:avLst/>
          </a:prstGeom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dha-krishna-painting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258" y="0"/>
            <a:ext cx="51894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j(gem stone painting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-64887"/>
            <a:ext cx="5257800" cy="6887947"/>
          </a:xfrm>
          <a:prstGeom prst="rect">
            <a:avLst/>
          </a:prstGeom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jasthani_Miniature_pain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-1"/>
            <a:ext cx="4807704" cy="6957999"/>
          </a:xfrm>
          <a:prstGeom prst="rect">
            <a:avLst/>
          </a:prstGeom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hinoHuntBab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329" y="0"/>
            <a:ext cx="41413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yalatelier_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0"/>
            <a:ext cx="3505200" cy="6906798"/>
          </a:xfrm>
          <a:prstGeom prst="rect">
            <a:avLst/>
          </a:prstGeom>
        </p:spPr>
      </p:pic>
      <p:pic>
        <p:nvPicPr>
          <p:cNvPr id="5" name="Picture 4" descr="scan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8600" y="0"/>
            <a:ext cx="49065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yal-procession-by-lake-of-udaipur-BC2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760"/>
            <a:ext cx="9144000" cy="6380480"/>
          </a:xfrm>
          <a:prstGeom prst="rect">
            <a:avLst/>
          </a:prstGeom>
        </p:spPr>
      </p:pic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dfgggn.jpg"/>
          <p:cNvPicPr>
            <a:picLocks noChangeAspect="1"/>
          </p:cNvPicPr>
          <p:nvPr/>
        </p:nvPicPr>
        <p:blipFill>
          <a:blip r:embed="rId2"/>
          <a:srcRect l="2304" t="2222" r="5194" b="3333"/>
          <a:stretch>
            <a:fillRect/>
          </a:stretch>
        </p:blipFill>
        <p:spPr>
          <a:xfrm>
            <a:off x="1885278" y="0"/>
            <a:ext cx="51636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an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8745" y="0"/>
            <a:ext cx="49065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l_Mughal_Miniature_Painting.jpg"/>
          <p:cNvPicPr>
            <a:picLocks noChangeAspect="1"/>
          </p:cNvPicPr>
          <p:nvPr/>
        </p:nvPicPr>
        <p:blipFill>
          <a:blip r:embed="rId2"/>
          <a:srcRect l="2593" t="5556" r="10024" b="5556"/>
          <a:stretch>
            <a:fillRect/>
          </a:stretch>
        </p:blipFill>
        <p:spPr>
          <a:xfrm>
            <a:off x="2133600" y="0"/>
            <a:ext cx="50558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ll_Mughal_Miniature_Painting.jpg"/>
          <p:cNvPicPr>
            <a:picLocks noChangeAspect="1"/>
          </p:cNvPicPr>
          <p:nvPr/>
        </p:nvPicPr>
        <p:blipFill>
          <a:blip r:embed="rId2"/>
          <a:srcRect r="4074" b="2222"/>
          <a:stretch>
            <a:fillRect/>
          </a:stretch>
        </p:blipFill>
        <p:spPr>
          <a:xfrm>
            <a:off x="2000249" y="0"/>
            <a:ext cx="504608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_jahan_enthroned_mc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28" y="9466"/>
            <a:ext cx="5188772" cy="6848534"/>
          </a:xfrm>
          <a:prstGeom prst="rect">
            <a:avLst/>
          </a:prstGeom>
        </p:spPr>
      </p:pic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_Jahan_hunting_lions_at_Burhanpur_miniature_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27878"/>
            <a:ext cx="4724400" cy="6913756"/>
          </a:xfrm>
          <a:prstGeom prst="rect">
            <a:avLst/>
          </a:prstGeom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_jahan_mb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09" y="0"/>
            <a:ext cx="53895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ahjahan_on_globe,_mid_17th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997" y="0"/>
            <a:ext cx="46880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334000" cy="6819034"/>
          </a:xfrm>
          <a:prstGeom prst="rect">
            <a:avLst/>
          </a:prstGeom>
        </p:spPr>
      </p:pic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1).jpg"/>
          <p:cNvPicPr>
            <a:picLocks noChangeAspect="1"/>
          </p:cNvPicPr>
          <p:nvPr/>
        </p:nvPicPr>
        <p:blipFill>
          <a:blip r:embed="rId2"/>
          <a:srcRect b="5507"/>
          <a:stretch>
            <a:fillRect/>
          </a:stretch>
        </p:blipFill>
        <p:spPr>
          <a:xfrm>
            <a:off x="2400299" y="-60158"/>
            <a:ext cx="4636863" cy="6918158"/>
          </a:xfrm>
          <a:prstGeom prst="rect">
            <a:avLst/>
          </a:prstGeom>
        </p:spPr>
      </p:pic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663" y="-28818"/>
            <a:ext cx="5463537" cy="6886818"/>
          </a:xfrm>
          <a:prstGeom prst="rect">
            <a:avLst/>
          </a:prstGeom>
        </p:spPr>
      </p:pic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3).jpg"/>
          <p:cNvPicPr>
            <a:picLocks noChangeAspect="1"/>
          </p:cNvPicPr>
          <p:nvPr/>
        </p:nvPicPr>
        <p:blipFill>
          <a:blip r:embed="rId2"/>
          <a:srcRect t="6169" b="6169"/>
          <a:stretch>
            <a:fillRect/>
          </a:stretch>
        </p:blipFill>
        <p:spPr>
          <a:xfrm>
            <a:off x="0" y="1371600"/>
            <a:ext cx="91440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300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61078"/>
            <a:ext cx="6096000" cy="6980154"/>
          </a:xfrm>
          <a:prstGeom prst="rect">
            <a:avLst/>
          </a:prstGeom>
        </p:spPr>
      </p:pic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yakshi-a-hindu-beauty-mughal-miniature-painting-circa-1700-ad-india-EJ83XB.jpg"/>
          <p:cNvPicPr>
            <a:picLocks noChangeAspect="1"/>
          </p:cNvPicPr>
          <p:nvPr/>
        </p:nvPicPr>
        <p:blipFill>
          <a:blip r:embed="rId2"/>
          <a:srcRect b="6667"/>
          <a:stretch>
            <a:fillRect/>
          </a:stretch>
        </p:blipFill>
        <p:spPr>
          <a:xfrm>
            <a:off x="2354250" y="0"/>
            <a:ext cx="475231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This collection of </a:t>
            </a:r>
            <a:r>
              <a:rPr lang="en-US" dirty="0" err="1" smtClean="0"/>
              <a:t>Mughal</a:t>
            </a:r>
            <a:r>
              <a:rPr lang="en-US" dirty="0" smtClean="0"/>
              <a:t> miniature paintings is for your private viewing only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495800"/>
            <a:ext cx="7854696" cy="12954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/>
              <a:t>        AKC</a:t>
            </a:r>
          </a:p>
          <a:p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2578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August 2016</a:t>
            </a:r>
            <a:endParaRPr lang="fil-P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hah_jahan_enthroned_mc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88772" cy="68485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sarj000027938-2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79081" cy="6861337"/>
          </a:xfrm>
          <a:prstGeom prst="rect">
            <a:avLst/>
          </a:prstGeom>
        </p:spPr>
      </p:pic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Vasant Rangini, Subimperial Mughal, early 17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0"/>
            <a:ext cx="574454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4290"/>
            <a:ext cx="9144000" cy="6926580"/>
          </a:xfrm>
          <a:prstGeom prst="rect">
            <a:avLst/>
          </a:prstGeom>
        </p:spPr>
      </p:pic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stamp-paper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181"/>
            <a:ext cx="4495800" cy="6943320"/>
          </a:xfrm>
          <a:prstGeom prst="rect">
            <a:avLst/>
          </a:prstGeom>
        </p:spPr>
      </p:pic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-l4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890"/>
            <a:ext cx="9144000" cy="6332220"/>
          </a:xfrm>
          <a:prstGeom prst="rect">
            <a:avLst/>
          </a:prstGeom>
        </p:spPr>
      </p:pic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ynthetic Ivory Painting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676" y="0"/>
            <a:ext cx="52106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_Surrender_of_Kandah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2720" y="0"/>
            <a:ext cx="49785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_heroine_in_her_wind_palace_mj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641" y="0"/>
            <a:ext cx="50847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e_courtesan_rb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0"/>
            <a:ext cx="50673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_Mughal_Family_in_Picinic_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990287" cy="684901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$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8594"/>
            <a:ext cx="4572000" cy="6875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3. Unknown Artist, India - Mughal Lov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769356" cy="6876545"/>
          </a:xfrm>
        </p:spPr>
      </p:pic>
    </p:spTree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-mugh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23164" cy="5529190"/>
          </a:xfrm>
        </p:spPr>
      </p:pic>
    </p:spTree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-rajasthani-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029200" cy="6858000"/>
          </a:xfrm>
        </p:spPr>
      </p:pic>
    </p:spTree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ff406e1170e0047452c9f2b3981dd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9686"/>
            <a:ext cx="5334000" cy="6848314"/>
          </a:xfrm>
        </p:spPr>
      </p:pic>
    </p:spTree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1-mughal-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0"/>
            <a:ext cx="6553200" cy="6821285"/>
          </a:xfrm>
        </p:spPr>
      </p:pic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8-mughal-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-45560"/>
            <a:ext cx="5310431" cy="6903560"/>
          </a:xfrm>
        </p:spPr>
      </p:pic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06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748467" cy="6896723"/>
          </a:xfrm>
        </p:spPr>
      </p:pic>
    </p:spTree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61f6cfb4b3f3d73858af696c3dae3ac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093698" cy="6928293"/>
          </a:xfrm>
        </p:spPr>
      </p:pic>
    </p:spTree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Content Placeholder 3" descr="70-1- (9).jpg"/>
          <p:cNvPicPr>
            <a:picLocks noGrp="1" noChangeAspect="1"/>
          </p:cNvPicPr>
          <p:nvPr>
            <p:ph idx="1"/>
          </p:nvPr>
        </p:nvPicPr>
        <p:blipFill>
          <a:blip r:embed="rId2"/>
          <a:srcRect l="3484" t="4521" r="3484"/>
          <a:stretch>
            <a:fillRect/>
          </a:stretch>
        </p:blipFill>
        <p:spPr>
          <a:xfrm>
            <a:off x="1676400" y="0"/>
            <a:ext cx="5746864" cy="6871251"/>
          </a:xfrm>
        </p:spPr>
      </p:pic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800px-Battle_at_Lanka_Ramayana_Udaipur_1649-53_zpsb8e9280c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00" t="2657" r="2000" b="3465"/>
          <a:stretch>
            <a:fillRect/>
          </a:stretch>
        </p:blipFill>
        <p:spPr>
          <a:xfrm>
            <a:off x="0" y="609600"/>
            <a:ext cx="9144000" cy="5219699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$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4732"/>
            <a:ext cx="7162800" cy="6828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065da36be52e6d0bbb2c8491ca538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322698" cy="6892893"/>
          </a:xfrm>
        </p:spPr>
      </p:pic>
    </p:spTree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9979fc00379027d55fc7dc665e8389b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"/>
            <a:ext cx="5985442" cy="6858000"/>
          </a:xfrm>
        </p:spPr>
      </p:pic>
    </p:spTree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90416084219_CI46lgimag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66917" cy="6096000"/>
          </a:xfrm>
        </p:spPr>
      </p:pic>
    </p:spTree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kbars_court_fragment_from_the_Akbarnam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0"/>
            <a:ext cx="7979434" cy="6858000"/>
          </a:xfrm>
        </p:spPr>
      </p:pic>
    </p:spTree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psara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800600" cy="6858000"/>
          </a:xfrm>
        </p:spPr>
      </p:pic>
    </p:spTree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1efa54a935286b53a831af67b6ebf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-71034"/>
            <a:ext cx="4419600" cy="6929034"/>
          </a:xfrm>
        </p:spPr>
      </p:pic>
    </p:spTree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ourtesan_with_wine_wj0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31210" cy="6894141"/>
          </a:xfrm>
        </p:spPr>
      </p:pic>
    </p:spTree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ourtesan_wj9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5044708" cy="6995109"/>
          </a:xfrm>
        </p:spPr>
      </p:pic>
    </p:spTree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d5c44681ef62849b6861188bee08a3bf1.jpg"/>
          <p:cNvPicPr>
            <a:picLocks noGrp="1" noChangeAspect="1"/>
          </p:cNvPicPr>
          <p:nvPr>
            <p:ph idx="1"/>
          </p:nvPr>
        </p:nvPicPr>
        <p:blipFill>
          <a:blip r:embed="rId2"/>
          <a:srcRect r="5608"/>
          <a:stretch>
            <a:fillRect/>
          </a:stretch>
        </p:blipFill>
        <p:spPr>
          <a:xfrm>
            <a:off x="2209800" y="1"/>
            <a:ext cx="4724400" cy="6857999"/>
          </a:xfrm>
        </p:spPr>
      </p:pic>
    </p:spTree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ara_shikuh_with_his_arm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7400" y="1"/>
            <a:ext cx="5192352" cy="6857999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b88e68f6fcbde69b92016545eac5fb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536" y="0"/>
            <a:ext cx="48169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ced00480c58b85786bee4bf212eb30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401439" cy="6862411"/>
          </a:xfrm>
        </p:spPr>
      </p:pic>
    </p:spTree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9d1d9215816fd593de36b2a96cffb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51380" cy="6096000"/>
          </a:xfrm>
        </p:spPr>
      </p:pic>
    </p:spTree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bdb28e7fadb213111b7ef0488f5f70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62192" cy="6866558"/>
          </a:xfrm>
        </p:spPr>
      </p:pic>
    </p:spTree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mperor-Shah-Jahan-Empress-Mumtaz-Mahal-RARE-Mughal-Miniature-Art-Royal-Painting-190697972134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50822"/>
            <a:ext cx="5037312" cy="6807178"/>
          </a:xfrm>
        </p:spPr>
      </p:pic>
    </p:spTree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rcRect b="4542"/>
          <a:stretch>
            <a:fillRect/>
          </a:stretch>
        </p:blipFill>
        <p:spPr>
          <a:xfrm>
            <a:off x="0" y="380999"/>
            <a:ext cx="9144000" cy="5990897"/>
          </a:xfrm>
        </p:spPr>
      </p:pic>
    </p:spTree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1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5844"/>
            <a:ext cx="9215524" cy="6870805"/>
          </a:xfrm>
        </p:spPr>
      </p:pic>
    </p:spTree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G78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081680" cy="6168492"/>
          </a:xfrm>
        </p:spPr>
      </p:pic>
    </p:spTree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dian-Miniature-Painting-Hand-Painted-Shah-Jahan-Mumtaz-Mahal-Mughal-Empire-Art-190750939658-3.jpg"/>
          <p:cNvPicPr>
            <a:picLocks noGrp="1" noChangeAspect="1"/>
          </p:cNvPicPr>
          <p:nvPr>
            <p:ph idx="1"/>
          </p:nvPr>
        </p:nvPicPr>
        <p:blipFill>
          <a:blip r:embed="rId2"/>
          <a:srcRect t="1671" r="4874"/>
          <a:stretch>
            <a:fillRect/>
          </a:stretch>
        </p:blipFill>
        <p:spPr>
          <a:xfrm>
            <a:off x="2438400" y="0"/>
            <a:ext cx="4630544" cy="6911828"/>
          </a:xfrm>
        </p:spPr>
      </p:pic>
    </p:spTree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slamic_Art_during_Mughal_Rul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00" y="685800"/>
            <a:ext cx="9117900" cy="5379561"/>
          </a:xfrm>
        </p:spPr>
      </p:pic>
    </p:spTree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jahangirsuf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0"/>
            <a:ext cx="4419600" cy="68580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c6bcbec6b3a2a95b2c369edb01c6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1" y="-1"/>
            <a:ext cx="4981806" cy="6923867"/>
          </a:xfrm>
          <a:prstGeom prst="rect">
            <a:avLst/>
          </a:prstGeom>
        </p:spPr>
      </p:pic>
    </p:spTree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Jodhbai.jpg"/>
          <p:cNvPicPr>
            <a:picLocks noGrp="1" noChangeAspect="1"/>
          </p:cNvPicPr>
          <p:nvPr>
            <p:ph idx="1"/>
          </p:nvPr>
        </p:nvPicPr>
        <p:blipFill>
          <a:blip r:embed="rId2"/>
          <a:srcRect b="3640"/>
          <a:stretch>
            <a:fillRect/>
          </a:stretch>
        </p:blipFill>
        <p:spPr>
          <a:xfrm>
            <a:off x="1981200" y="0"/>
            <a:ext cx="5306574" cy="6817859"/>
          </a:xfrm>
        </p:spPr>
      </p:pic>
    </p:spTree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khay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-13860"/>
            <a:ext cx="4965217" cy="6871860"/>
          </a:xfrm>
        </p:spPr>
      </p:pic>
    </p:spTree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in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iniaturepaint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1"/>
            <a:ext cx="5227406" cy="6858000"/>
          </a:xfrm>
        </p:spPr>
      </p:pic>
    </p:spTree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al-Style -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Picture 4" descr="Mughal_Painting - Co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937" y="1671637"/>
            <a:ext cx="2524125" cy="3514725"/>
          </a:xfrm>
          <a:prstGeom prst="rect">
            <a:avLst/>
          </a:prstGeom>
        </p:spPr>
      </p:pic>
    </p:spTree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hal_poster_QL21_l -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21013"/>
            <a:ext cx="5196110" cy="6836987"/>
          </a:xfrm>
        </p:spPr>
      </p:pic>
    </p:spTree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hal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0"/>
            <a:ext cx="4786057" cy="6860623"/>
          </a:xfrm>
        </p:spPr>
      </p:pic>
    </p:spTree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ughal-Paint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2149" y="228600"/>
            <a:ext cx="9246149" cy="6400799"/>
          </a:xfrm>
        </p:spPr>
      </p:pic>
    </p:spTree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nautch_girl_mf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0"/>
            <a:ext cx="4572000" cy="6858001"/>
          </a:xfrm>
        </p:spPr>
      </p:pic>
    </p:spTree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af032_nayika_shringa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990112" cy="6849174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-mughal-painting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69" y="0"/>
            <a:ext cx="46614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a_011_scene_mughal_emperor_cour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86098" cy="6845649"/>
          </a:xfrm>
        </p:spPr>
      </p:pic>
    </p:spTree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a009_court_scene_mughal_emper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323817" cy="6891923"/>
          </a:xfrm>
        </p:spPr>
      </p:pic>
    </p:spTree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b029_mughal_nobal_listening_musi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247617" cy="6858000"/>
          </a:xfrm>
        </p:spPr>
      </p:pic>
    </p:spTree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b034_mughal_lov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31836" cy="6857999"/>
          </a:xfrm>
        </p:spPr>
      </p:pic>
    </p:spTree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ae023_shahjah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265640" cy="6858000"/>
          </a:xfrm>
        </p:spPr>
      </p:pic>
    </p:spTree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C0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2351"/>
            <a:ext cx="5186098" cy="6845649"/>
          </a:xfrm>
        </p:spPr>
      </p:pic>
    </p:spTree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BC0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947396" cy="6858000"/>
          </a:xfrm>
        </p:spPr>
      </p:pic>
    </p:spTree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CA0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84512"/>
            <a:ext cx="9144000" cy="6982690"/>
          </a:xfrm>
        </p:spPr>
      </p:pic>
    </p:spTree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rhpmn000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703020" cy="6858904"/>
          </a:xfrm>
        </p:spPr>
      </p:pic>
    </p:spTree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hah-abbas-ii-and-the-mughal-ambassador-of-ir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7" y="609600"/>
            <a:ext cx="9138663" cy="5672274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E8B9DDC.jpg"/>
          <p:cNvPicPr>
            <a:picLocks noChangeAspect="1"/>
          </p:cNvPicPr>
          <p:nvPr/>
        </p:nvPicPr>
        <p:blipFill>
          <a:blip r:embed="rId2"/>
          <a:srcRect l="17778" t="2256" r="17778" b="2222"/>
          <a:stretch>
            <a:fillRect/>
          </a:stretch>
        </p:blipFill>
        <p:spPr>
          <a:xfrm>
            <a:off x="2259382" y="0"/>
            <a:ext cx="462681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stock-vector-indian-queen-princess-portrait-inspired-by-th-century-india-rajput-and-mughal-style-of-art-304781006.jpg"/>
          <p:cNvPicPr>
            <a:picLocks noGrp="1" noChangeAspect="1"/>
          </p:cNvPicPr>
          <p:nvPr>
            <p:ph idx="1"/>
          </p:nvPr>
        </p:nvPicPr>
        <p:blipFill>
          <a:blip r:embed="rId2"/>
          <a:srcRect b="5082"/>
          <a:stretch>
            <a:fillRect/>
          </a:stretch>
        </p:blipFill>
        <p:spPr>
          <a:xfrm>
            <a:off x="1905000" y="0"/>
            <a:ext cx="5472686" cy="6858000"/>
          </a:xfrm>
        </p:spPr>
      </p:pic>
    </p:spTree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l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545828" cy="6909657"/>
          </a:xfrm>
        </p:spPr>
      </p:pic>
    </p:spTree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3048000" y="3200400"/>
            <a:ext cx="2743200" cy="104644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The   end </a:t>
            </a:r>
            <a:r>
              <a:rPr lang="en-US" dirty="0" smtClean="0"/>
              <a:t>end</a:t>
            </a:r>
            <a:endParaRPr lang="fil-PH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e53847c4a7e75f735224b7ac09367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73" y="0"/>
            <a:ext cx="466065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f6a9834e281d31f8606309d6b1562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0"/>
            <a:ext cx="3931443" cy="691242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eb22918977a8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546" y="0"/>
            <a:ext cx="49789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f6a9834e281d31f8606309d6b1562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0"/>
            <a:ext cx="3931443" cy="6912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a00d8341c464853ef017d40d97583970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5343" y="0"/>
            <a:ext cx="445331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-mughal-paintings-wo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798" y="0"/>
            <a:ext cx="54164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acc08b5-e1df-4e84-bd49-7a943a01e71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462"/>
            <a:ext cx="9144000" cy="4103076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e495999bac0efdaa85499c3b827494a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56" y="56465"/>
            <a:ext cx="8605844" cy="680153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bd8c9a6930eb995bd6ed2ecc72033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0"/>
            <a:ext cx="4560626" cy="687514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1-mughal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763" y="0"/>
            <a:ext cx="65884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6-mughal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5" y="28575"/>
            <a:ext cx="523875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9.9-39-1980-Jami-al-Tavarik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1285" y="0"/>
            <a:ext cx="43414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-mughal-painting.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90"/>
            <a:ext cx="9144000" cy="6577019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3bbaa8639ecddbec647eca4e525b6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08" y="0"/>
            <a:ext cx="8628184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e495999bac0efdaa85499c3b827494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56" y="0"/>
            <a:ext cx="867728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3-mughal-painting.preview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99" y="0"/>
            <a:ext cx="796880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6_i1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30800" cy="692658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9-mughal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39544" cy="6251448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1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475" y="0"/>
            <a:ext cx="844704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4-BDR-834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0" y="19050"/>
            <a:ext cx="4508500" cy="68199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6-BDR-1884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722" y="0"/>
            <a:ext cx="47365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d6b8fef1794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e53ccdb735e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288" y="0"/>
            <a:ext cx="45354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efbdd42f9b8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532" y="0"/>
            <a:ext cx="52029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bd7e2c34195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"/>
            <a:ext cx="9144000" cy="60899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bd8c9a6930eb995bd6ed2ecc72033b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7146"/>
            <a:ext cx="4572000" cy="68922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7b77d2739f99b3679394a6746dfc7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684" y="0"/>
            <a:ext cx="50566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2e17418cceb9ec4efa5d4e9e576bdc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0"/>
            <a:ext cx="4890654" cy="683862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73afd518332b3cce675fd22b270d74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23247"/>
            <a:ext cx="5029200" cy="6904494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584" y="0"/>
            <a:ext cx="510283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0px-Mansurtul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71351"/>
            <a:ext cx="4648200" cy="6887787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40px-Akbar_orders_punishment_of_Adham_Khan,_Akbarna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14605"/>
            <a:ext cx="4419600" cy="688721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80px-Darbarsce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-26942"/>
            <a:ext cx="7772400" cy="6911884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0px-Indischer_Maler_um_158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696" y="21704"/>
            <a:ext cx="5198104" cy="6836295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0px-Shahjahan_on_globe,_mid_17th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205" y="0"/>
            <a:ext cx="46855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30px-Фаррух_Бек_Бабур_принимает_придворных._Бабурнаме._1589._Гал._Саклера,_Вашингт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19627"/>
            <a:ext cx="4419600" cy="68972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9-mughal-paint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1752"/>
            <a:ext cx="9144000" cy="625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86px-A_noble_lady,_Mughal_dynasty,_India._17th_centu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-5922"/>
            <a:ext cx="4419600" cy="6869844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08dda3c590cb105f79dc1a119f2c1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953" y="0"/>
            <a:ext cx="48720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497fd282-4b14-4b21-853f-9dd0fab413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7462"/>
            <a:ext cx="9144000" cy="4103076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12px-Bichitr_-_Padshahnama_plate_10_-_Shah-Jahan_receives_his_three_eldest_sons_and_Asaf_Khan_during_his_accession_..._-_Google_Art_Projec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738" y="21210"/>
            <a:ext cx="4826524" cy="6815579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1cd259592d0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53" y="0"/>
            <a:ext cx="54592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6ba541d91b7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1288"/>
            <a:ext cx="9144000" cy="4535424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8cd91bc40ef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114" y="0"/>
            <a:ext cx="50337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7b7ff8bf7a5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710" y="0"/>
            <a:ext cx="46405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648px-MoghulWomen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"/>
            <a:ext cx="7391400" cy="6886222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71d1c4df18177b4896e0a9f4426ad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110" y="0"/>
            <a:ext cx="464777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584" y="0"/>
            <a:ext cx="51028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15.jpg"/>
          <p:cNvPicPr>
            <a:picLocks noChangeAspect="1"/>
          </p:cNvPicPr>
          <p:nvPr/>
        </p:nvPicPr>
        <p:blipFill>
          <a:blip r:embed="rId2"/>
          <a:srcRect r="11321" b="3222"/>
          <a:stretch>
            <a:fillRect/>
          </a:stretch>
        </p:blipFill>
        <p:spPr>
          <a:xfrm>
            <a:off x="2590800" y="-43445"/>
            <a:ext cx="3746880" cy="6901445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006AR0382_emperor_manohar_custom_base_custom_ba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84" y="0"/>
            <a:ext cx="444843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539d15b572ea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0" y="0"/>
            <a:ext cx="37719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11ca4ce3415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142" y="0"/>
            <a:ext cx="45857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979fc00379027d55fc7dc665e8389b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196" y="-50452"/>
            <a:ext cx="6051804" cy="6908452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6404d80cd0755a65c2a3f18e8d2e6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5185" y="30028"/>
            <a:ext cx="5051415" cy="6827972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415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371" y="0"/>
            <a:ext cx="919537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6287c28472c1_22867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808"/>
            <a:ext cx="9144000" cy="6120384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9349-004-1B2F31A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94505-11953-600x600.jpg"/>
          <p:cNvPicPr>
            <a:picLocks noChangeAspect="1"/>
          </p:cNvPicPr>
          <p:nvPr/>
        </p:nvPicPr>
        <p:blipFill>
          <a:blip r:embed="rId2"/>
          <a:srcRect l="15333" r="15333"/>
          <a:stretch>
            <a:fillRect/>
          </a:stretch>
        </p:blipFill>
        <p:spPr>
          <a:xfrm>
            <a:off x="2133600" y="0"/>
            <a:ext cx="4724400" cy="69078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0px-Mansurtul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1563"/>
            <a:ext cx="4648200" cy="688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272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115" y="0"/>
            <a:ext cx="462976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188794_o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22347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590" y="0"/>
            <a:ext cx="49008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153494_or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51467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989" y="0"/>
            <a:ext cx="45040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697841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936" y="0"/>
            <a:ext cx="503612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Picture 4" descr="11507098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1507098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30825006.jpg"/>
          <p:cNvPicPr>
            <a:picLocks noChangeAspect="1"/>
          </p:cNvPicPr>
          <p:nvPr/>
        </p:nvPicPr>
        <p:blipFill>
          <a:blip r:embed="rId2"/>
          <a:srcRect l="18889" t="3333" r="18889" b="4444"/>
          <a:stretch>
            <a:fillRect/>
          </a:stretch>
        </p:blipFill>
        <p:spPr>
          <a:xfrm>
            <a:off x="2284164" y="0"/>
            <a:ext cx="46270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100071770.1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158" y="0"/>
            <a:ext cx="5475684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182</TotalTime>
  <Words>27</Words>
  <Application>Microsoft Office PowerPoint</Application>
  <PresentationFormat>On-screen Show (4:3)</PresentationFormat>
  <Paragraphs>6</Paragraphs>
  <Slides>362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362</vt:i4>
      </vt:variant>
    </vt:vector>
  </HeadingPairs>
  <TitlesOfParts>
    <vt:vector size="363" baseType="lpstr">
      <vt:lpstr>Flow</vt:lpstr>
      <vt:lpstr>Miniature paintings of Mughal era</vt:lpstr>
      <vt:lpstr>Slide 2</vt:lpstr>
      <vt:lpstr>This collection of Mughal miniature paintings is for your private viewing only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Slide 281</vt:lpstr>
      <vt:lpstr>Slide 282</vt:lpstr>
      <vt:lpstr>Slide 283</vt:lpstr>
      <vt:lpstr>Slide 284</vt:lpstr>
      <vt:lpstr>Slide 285</vt:lpstr>
      <vt:lpstr>Slide 286</vt:lpstr>
      <vt:lpstr>Slide 287</vt:lpstr>
      <vt:lpstr>Slide 288</vt:lpstr>
      <vt:lpstr>Slide 289</vt:lpstr>
      <vt:lpstr>Slide 290</vt:lpstr>
      <vt:lpstr>Slide 291</vt:lpstr>
      <vt:lpstr>Slide 292</vt:lpstr>
      <vt:lpstr>Slide 293</vt:lpstr>
      <vt:lpstr>Slide 294</vt:lpstr>
      <vt:lpstr>Slide 295</vt:lpstr>
      <vt:lpstr>Slide 296</vt:lpstr>
      <vt:lpstr>Slide 297</vt:lpstr>
      <vt:lpstr>Slide 298</vt:lpstr>
      <vt:lpstr>Slide 299</vt:lpstr>
      <vt:lpstr>Slide 300</vt:lpstr>
      <vt:lpstr>Slide 301</vt:lpstr>
      <vt:lpstr>Slide 302</vt:lpstr>
      <vt:lpstr>Slide 303</vt:lpstr>
      <vt:lpstr>Slide 304</vt:lpstr>
      <vt:lpstr>Slide 305</vt:lpstr>
      <vt:lpstr>Slide 306</vt:lpstr>
      <vt:lpstr>Slide 307</vt:lpstr>
      <vt:lpstr>Slide 308</vt:lpstr>
      <vt:lpstr>Slide 309</vt:lpstr>
      <vt:lpstr>Slide 310</vt:lpstr>
      <vt:lpstr>Slide 311</vt:lpstr>
      <vt:lpstr>Slide 312</vt:lpstr>
      <vt:lpstr>Slide 313</vt:lpstr>
      <vt:lpstr>Slide 314</vt:lpstr>
      <vt:lpstr>Slide 315</vt:lpstr>
      <vt:lpstr>Slide 316</vt:lpstr>
      <vt:lpstr>Slide 317</vt:lpstr>
      <vt:lpstr>Slide 318</vt:lpstr>
      <vt:lpstr>Slide 319</vt:lpstr>
      <vt:lpstr>Slide 320</vt:lpstr>
      <vt:lpstr>Slide 321</vt:lpstr>
      <vt:lpstr>Slide 322</vt:lpstr>
      <vt:lpstr>Slide 323</vt:lpstr>
      <vt:lpstr>Slide 324</vt:lpstr>
      <vt:lpstr>Slide 325</vt:lpstr>
      <vt:lpstr>Slide 326</vt:lpstr>
      <vt:lpstr>Slide 327</vt:lpstr>
      <vt:lpstr>Slide 328</vt:lpstr>
      <vt:lpstr>Slide 329</vt:lpstr>
      <vt:lpstr>Slide 330</vt:lpstr>
      <vt:lpstr>Slide 331</vt:lpstr>
      <vt:lpstr>Slide 332</vt:lpstr>
      <vt:lpstr>Slide 333</vt:lpstr>
      <vt:lpstr>Slide 334</vt:lpstr>
      <vt:lpstr>Slide 335</vt:lpstr>
      <vt:lpstr>Slide 336</vt:lpstr>
      <vt:lpstr>Slide 337</vt:lpstr>
      <vt:lpstr>Slide 338</vt:lpstr>
      <vt:lpstr>Slide 339</vt:lpstr>
      <vt:lpstr>Slide 340</vt:lpstr>
      <vt:lpstr>Slide 341</vt:lpstr>
      <vt:lpstr>Slide 342</vt:lpstr>
      <vt:lpstr>Slide 343</vt:lpstr>
      <vt:lpstr>Slide 344</vt:lpstr>
      <vt:lpstr>Slide 345</vt:lpstr>
      <vt:lpstr>Slide 346</vt:lpstr>
      <vt:lpstr>Slide 347</vt:lpstr>
      <vt:lpstr>Slide 348</vt:lpstr>
      <vt:lpstr>Slide 349</vt:lpstr>
      <vt:lpstr>Slide 350</vt:lpstr>
      <vt:lpstr>Slide 351</vt:lpstr>
      <vt:lpstr>Slide 352</vt:lpstr>
      <vt:lpstr>Slide 353</vt:lpstr>
      <vt:lpstr>Slide 354</vt:lpstr>
      <vt:lpstr>Slide 355</vt:lpstr>
      <vt:lpstr>Slide 356</vt:lpstr>
      <vt:lpstr>Slide 357</vt:lpstr>
      <vt:lpstr>Slide 358</vt:lpstr>
      <vt:lpstr>Slide 359</vt:lpstr>
      <vt:lpstr>Slide 360</vt:lpstr>
      <vt:lpstr>Slide 361</vt:lpstr>
      <vt:lpstr>Slide 362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Miniature paintings of Mogul era</dc:title>
  <dc:creator>Amal</dc:creator>
  <cp:lastModifiedBy>Amal</cp:lastModifiedBy>
  <cp:revision>25</cp:revision>
  <dcterms:created xsi:type="dcterms:W3CDTF">2016-08-09T12:38:36Z</dcterms:created>
  <dcterms:modified xsi:type="dcterms:W3CDTF">2016-08-27T08:36:29Z</dcterms:modified>
</cp:coreProperties>
</file>