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76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72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  <p:sldId id="326" r:id="rId62"/>
    <p:sldId id="327" r:id="rId63"/>
    <p:sldId id="328" r:id="rId64"/>
    <p:sldId id="329" r:id="rId65"/>
    <p:sldId id="330" r:id="rId66"/>
    <p:sldId id="331" r:id="rId67"/>
    <p:sldId id="332" r:id="rId68"/>
    <p:sldId id="333" r:id="rId69"/>
    <p:sldId id="334" r:id="rId70"/>
    <p:sldId id="335" r:id="rId71"/>
    <p:sldId id="336" r:id="rId72"/>
    <p:sldId id="337" r:id="rId73"/>
    <p:sldId id="338" r:id="rId74"/>
    <p:sldId id="339" r:id="rId75"/>
    <p:sldId id="340" r:id="rId76"/>
    <p:sldId id="341" r:id="rId77"/>
    <p:sldId id="342" r:id="rId78"/>
    <p:sldId id="343" r:id="rId79"/>
    <p:sldId id="344" r:id="rId80"/>
    <p:sldId id="345" r:id="rId81"/>
    <p:sldId id="346" r:id="rId82"/>
    <p:sldId id="347" r:id="rId83"/>
    <p:sldId id="348" r:id="rId84"/>
    <p:sldId id="349" r:id="rId85"/>
    <p:sldId id="350" r:id="rId86"/>
    <p:sldId id="351" r:id="rId87"/>
    <p:sldId id="352" r:id="rId88"/>
    <p:sldId id="353" r:id="rId89"/>
    <p:sldId id="354" r:id="rId90"/>
    <p:sldId id="355" r:id="rId91"/>
    <p:sldId id="356" r:id="rId92"/>
    <p:sldId id="357" r:id="rId93"/>
    <p:sldId id="358" r:id="rId94"/>
    <p:sldId id="359" r:id="rId95"/>
    <p:sldId id="360" r:id="rId96"/>
    <p:sldId id="361" r:id="rId97"/>
    <p:sldId id="362" r:id="rId98"/>
    <p:sldId id="363" r:id="rId99"/>
    <p:sldId id="364" r:id="rId100"/>
    <p:sldId id="365" r:id="rId101"/>
    <p:sldId id="366" r:id="rId102"/>
    <p:sldId id="367" r:id="rId103"/>
    <p:sldId id="368" r:id="rId104"/>
    <p:sldId id="369" r:id="rId105"/>
    <p:sldId id="370" r:id="rId106"/>
    <p:sldId id="371" r:id="rId107"/>
    <p:sldId id="372" r:id="rId108"/>
    <p:sldId id="373" r:id="rId109"/>
    <p:sldId id="374" r:id="rId110"/>
    <p:sldId id="375" r:id="rId111"/>
    <p:sldId id="376" r:id="rId112"/>
    <p:sldId id="377" r:id="rId113"/>
    <p:sldId id="378" r:id="rId114"/>
    <p:sldId id="379" r:id="rId115"/>
    <p:sldId id="380" r:id="rId116"/>
    <p:sldId id="381" r:id="rId117"/>
    <p:sldId id="382" r:id="rId118"/>
    <p:sldId id="383" r:id="rId119"/>
    <p:sldId id="384" r:id="rId120"/>
    <p:sldId id="385" r:id="rId121"/>
    <p:sldId id="386" r:id="rId122"/>
    <p:sldId id="387" r:id="rId123"/>
    <p:sldId id="388" r:id="rId124"/>
    <p:sldId id="389" r:id="rId125"/>
    <p:sldId id="390" r:id="rId126"/>
    <p:sldId id="391" r:id="rId127"/>
    <p:sldId id="392" r:id="rId128"/>
    <p:sldId id="393" r:id="rId129"/>
    <p:sldId id="394" r:id="rId130"/>
    <p:sldId id="395" r:id="rId131"/>
    <p:sldId id="396" r:id="rId132"/>
    <p:sldId id="397" r:id="rId133"/>
    <p:sldId id="398" r:id="rId134"/>
    <p:sldId id="399" r:id="rId135"/>
    <p:sldId id="400" r:id="rId136"/>
    <p:sldId id="401" r:id="rId137"/>
    <p:sldId id="402" r:id="rId138"/>
    <p:sldId id="403" r:id="rId139"/>
    <p:sldId id="404" r:id="rId140"/>
    <p:sldId id="405" r:id="rId141"/>
    <p:sldId id="406" r:id="rId142"/>
    <p:sldId id="407" r:id="rId143"/>
    <p:sldId id="408" r:id="rId144"/>
    <p:sldId id="409" r:id="rId145"/>
    <p:sldId id="410" r:id="rId146"/>
    <p:sldId id="411" r:id="rId147"/>
    <p:sldId id="412" r:id="rId148"/>
    <p:sldId id="413" r:id="rId149"/>
    <p:sldId id="414" r:id="rId150"/>
    <p:sldId id="415" r:id="rId151"/>
    <p:sldId id="416" r:id="rId152"/>
    <p:sldId id="417" r:id="rId153"/>
    <p:sldId id="418" r:id="rId154"/>
    <p:sldId id="419" r:id="rId155"/>
    <p:sldId id="420" r:id="rId156"/>
    <p:sldId id="421" r:id="rId157"/>
    <p:sldId id="422" r:id="rId158"/>
    <p:sldId id="423" r:id="rId159"/>
    <p:sldId id="424" r:id="rId160"/>
    <p:sldId id="425" r:id="rId161"/>
    <p:sldId id="426" r:id="rId162"/>
    <p:sldId id="427" r:id="rId163"/>
    <p:sldId id="428" r:id="rId164"/>
    <p:sldId id="429" r:id="rId165"/>
    <p:sldId id="430" r:id="rId166"/>
    <p:sldId id="431" r:id="rId167"/>
    <p:sldId id="432" r:id="rId168"/>
    <p:sldId id="433" r:id="rId169"/>
    <p:sldId id="434" r:id="rId170"/>
    <p:sldId id="435" r:id="rId171"/>
    <p:sldId id="436" r:id="rId172"/>
    <p:sldId id="437" r:id="rId173"/>
    <p:sldId id="438" r:id="rId174"/>
    <p:sldId id="439" r:id="rId175"/>
    <p:sldId id="440" r:id="rId176"/>
    <p:sldId id="441" r:id="rId177"/>
    <p:sldId id="442" r:id="rId178"/>
    <p:sldId id="443" r:id="rId179"/>
    <p:sldId id="444" r:id="rId180"/>
    <p:sldId id="445" r:id="rId18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slide" Target="slides/slide171.xml"/><Relationship Id="rId180" Type="http://schemas.openxmlformats.org/officeDocument/2006/relationships/slide" Target="slides/slide179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8/27/2016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iniature_(illuminated_manuscript)" TargetMode="External"/><Relationship Id="rId7" Type="http://schemas.openxmlformats.org/officeDocument/2006/relationships/hyperlink" Target="https://en.wikipedia.org/wiki/Ghaznavids" TargetMode="External"/><Relationship Id="rId2" Type="http://schemas.openxmlformats.org/officeDocument/2006/relationships/hyperlink" Target="https://en.wikipedia.org/wiki/Paint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Delhi_Sultanate" TargetMode="External"/><Relationship Id="rId5" Type="http://schemas.openxmlformats.org/officeDocument/2006/relationships/hyperlink" Target="https://en.wikipedia.org/wiki/Mughal_Empire" TargetMode="External"/><Relationship Id="rId4" Type="http://schemas.openxmlformats.org/officeDocument/2006/relationships/hyperlink" Target="https://en.wikipedia.org/wiki/Persian_miniatur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Miniature paintings of </a:t>
            </a:r>
            <a:r>
              <a:rPr lang="en-US" dirty="0" err="1" smtClean="0"/>
              <a:t>Moghul</a:t>
            </a:r>
            <a:r>
              <a:rPr lang="en-US" dirty="0" smtClean="0"/>
              <a:t> era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3733800"/>
            <a:ext cx="2977896" cy="6096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 to 18</a:t>
            </a:r>
            <a:r>
              <a:rPr lang="en-US" baseline="30000" dirty="0" smtClean="0"/>
              <a:t>th</a:t>
            </a:r>
            <a:r>
              <a:rPr lang="en-US" dirty="0" smtClean="0"/>
              <a:t> century</a:t>
            </a:r>
            <a:endParaRPr lang="fil-PH" dirty="0"/>
          </a:p>
        </p:txBody>
      </p:sp>
      <p:sp>
        <p:nvSpPr>
          <p:cNvPr id="4" name="TextBox 3"/>
          <p:cNvSpPr txBox="1"/>
          <p:nvPr/>
        </p:nvSpPr>
        <p:spPr>
          <a:xfrm>
            <a:off x="3276600" y="48006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Part One </a:t>
            </a:r>
            <a:endParaRPr lang="fil-PH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262016940_f80f6f07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694" y="0"/>
            <a:ext cx="489661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709792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-4741"/>
            <a:ext cx="4419600" cy="6867482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62016940_f80f6f07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694" y="13874"/>
            <a:ext cx="4886706" cy="6844126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3946285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8726"/>
            <a:ext cx="4571999" cy="6875449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39738477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831" y="0"/>
            <a:ext cx="52043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425569215-790_Holi-2---Jahangir-in-harem.jpg"/>
          <p:cNvPicPr>
            <a:picLocks noChangeAspect="1"/>
          </p:cNvPicPr>
          <p:nvPr/>
        </p:nvPicPr>
        <p:blipFill>
          <a:blip r:embed="rId2"/>
          <a:srcRect l="3392" t="4444" r="3392" b="4444"/>
          <a:stretch>
            <a:fillRect/>
          </a:stretch>
        </p:blipFill>
        <p:spPr>
          <a:xfrm>
            <a:off x="1728439" y="0"/>
            <a:ext cx="56871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425569559-1325_Holi-6---Mir-Kalan-Hol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781" y="0"/>
            <a:ext cx="456643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425569811-108_Holi-8---Maharaja-Bakhat-Sing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968"/>
            <a:ext cx="9144000" cy="6392063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23001913_fff063fdb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3094189222e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536" y="0"/>
            <a:ext cx="513892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140708100553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bulFazlPresentingAkba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-71120"/>
            <a:ext cx="3962400" cy="700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141016105403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141016115619-1.jpg"/>
          <p:cNvPicPr>
            <a:picLocks noChangeAspect="1"/>
          </p:cNvPicPr>
          <p:nvPr/>
        </p:nvPicPr>
        <p:blipFill>
          <a:blip r:embed="rId2"/>
          <a:srcRect l="4444" t="22222" r="5556" b="20000"/>
          <a:stretch>
            <a:fillRect/>
          </a:stretch>
        </p:blipFill>
        <p:spPr>
          <a:xfrm>
            <a:off x="0" y="533400"/>
            <a:ext cx="9163050" cy="5882452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141016120551-1 (1).jpg"/>
          <p:cNvPicPr>
            <a:picLocks noChangeAspect="1"/>
          </p:cNvPicPr>
          <p:nvPr/>
        </p:nvPicPr>
        <p:blipFill>
          <a:blip r:embed="rId2"/>
          <a:srcRect l="20000" t="5556" r="22222" b="5556"/>
          <a:stretch>
            <a:fillRect/>
          </a:stretch>
        </p:blipFill>
        <p:spPr>
          <a:xfrm>
            <a:off x="2266950" y="0"/>
            <a:ext cx="45148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8430919630489.562dda0ed30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093758" cy="551688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141345365322293659-lady-picking-flower-mughal-miniature-painting.jpg"/>
          <p:cNvPicPr>
            <a:picLocks noChangeAspect="1"/>
          </p:cNvPicPr>
          <p:nvPr/>
        </p:nvPicPr>
        <p:blipFill>
          <a:blip r:embed="rId2"/>
          <a:srcRect l="12963" t="2000" r="12963" b="6000"/>
          <a:stretch>
            <a:fillRect/>
          </a:stretch>
        </p:blipFill>
        <p:spPr>
          <a:xfrm>
            <a:off x="2133600" y="0"/>
            <a:ext cx="496956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A Yellow-Backed Woodpecker, attributed to Mansur - Mughal Miniature Painting, circa 1585-90.jpg"/>
          <p:cNvPicPr>
            <a:picLocks noChangeAspect="1"/>
          </p:cNvPicPr>
          <p:nvPr/>
        </p:nvPicPr>
        <p:blipFill>
          <a:blip r:embed="rId2" cstate="print"/>
          <a:srcRect l="8969" t="4444" r="7328" b="3333"/>
          <a:stretch>
            <a:fillRect/>
          </a:stretch>
        </p:blipFill>
        <p:spPr>
          <a:xfrm>
            <a:off x="2514601" y="0"/>
            <a:ext cx="4225886" cy="6877422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_woman_holding_a_Veena,_Mughal,_India._18_centu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551" y="0"/>
            <a:ext cx="427289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bulFazlPresentingAkba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-71120"/>
            <a:ext cx="3962400" cy="700024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kbarnama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556" y="-19106"/>
            <a:ext cx="7902844" cy="6877106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kbar-shika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1510"/>
            <a:ext cx="9144000" cy="55549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bu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-40093"/>
            <a:ext cx="4114800" cy="6938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wadh_M'mad_Shah_000239_image1000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7235" y="0"/>
            <a:ext cx="39895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10f32b7ec03e3232de8ba31d44dad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9373"/>
            <a:ext cx="4876800" cy="6819254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bu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-40093"/>
            <a:ext cx="4114800" cy="6938186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dge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6" y="0"/>
            <a:ext cx="862148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dr-80610-mughal-miniature-painting-on-paper-of-love-scene-CE8RDG.jpg"/>
          <p:cNvPicPr>
            <a:picLocks noChangeAspect="1"/>
          </p:cNvPicPr>
          <p:nvPr/>
        </p:nvPicPr>
        <p:blipFill>
          <a:blip r:embed="rId2"/>
          <a:srcRect b="7778"/>
          <a:stretch>
            <a:fillRect/>
          </a:stretch>
        </p:blipFill>
        <p:spPr>
          <a:xfrm>
            <a:off x="2260508" y="0"/>
            <a:ext cx="501287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dr-80614-miniature-painting-on-paper-of-mughal-emperor-shah-jahan-ce8re0.jpg"/>
          <p:cNvPicPr>
            <a:picLocks noChangeAspect="1"/>
          </p:cNvPicPr>
          <p:nvPr/>
        </p:nvPicPr>
        <p:blipFill>
          <a:blip r:embed="rId2"/>
          <a:srcRect b="5654"/>
          <a:stretch>
            <a:fillRect/>
          </a:stretch>
        </p:blipFill>
        <p:spPr>
          <a:xfrm>
            <a:off x="0" y="267890"/>
            <a:ext cx="9144000" cy="6079332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hairavi Ragini. Rajput, Provincial Mughal, 18th centu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-73371"/>
            <a:ext cx="4724400" cy="7004741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ig_1417919607_334_img_0745e51838ae724a07643123f8220e38.jpg"/>
          <p:cNvPicPr>
            <a:picLocks noChangeAspect="1"/>
          </p:cNvPicPr>
          <p:nvPr/>
        </p:nvPicPr>
        <p:blipFill>
          <a:blip r:embed="rId2"/>
          <a:srcRect t="4103" b="2906"/>
          <a:stretch>
            <a:fillRect/>
          </a:stretch>
        </p:blipFill>
        <p:spPr>
          <a:xfrm>
            <a:off x="0" y="228600"/>
            <a:ext cx="9144000" cy="6377354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346359dd7f6ec7b8e7a72994f6dd9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613" y="0"/>
            <a:ext cx="435077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SK_10236_0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2907"/>
            <a:ext cx="9144000" cy="605218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6" y="0"/>
            <a:ext cx="862148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00f683ccc9f65e1e8b5951dbd9004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0"/>
            <a:ext cx="4579644" cy="6846569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15479"/>
            <a:ext cx="5029200" cy="6888957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9852"/>
            <a:ext cx="5181599" cy="6917702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973317ed7e3a6e781526598afecd499.jpg"/>
          <p:cNvPicPr>
            <a:picLocks noChangeAspect="1"/>
          </p:cNvPicPr>
          <p:nvPr/>
        </p:nvPicPr>
        <p:blipFill>
          <a:blip r:embed="rId2"/>
          <a:srcRect r="3279"/>
          <a:stretch>
            <a:fillRect/>
          </a:stretch>
        </p:blipFill>
        <p:spPr>
          <a:xfrm>
            <a:off x="2285999" y="1"/>
            <a:ext cx="458684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bdb28e7fadb213111b7ef0488f5f7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120" y="0"/>
            <a:ext cx="51557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fbe796f023581c253f63bdb1fbc90a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825" y="0"/>
            <a:ext cx="47843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UB0014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929" y="0"/>
            <a:ext cx="51381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xquisite-mughal-style-water-color-painting-rare-and-unique-mughal-miniature-painting-akbars-court-scene-1463606837_or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540804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emale musicians wedding of Aurangze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781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loral_Rajasthani_Miniature_Painting_IMG_41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643" y="0"/>
            <a:ext cx="51707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00f683ccc9f65e1e8b5951dbd9004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355" y="11430"/>
            <a:ext cx="4579645" cy="6846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ermany-berlin-pergamon-museum-mughal-miniature-painting-india-BBWB2P.jpg"/>
          <p:cNvPicPr>
            <a:picLocks noChangeAspect="1"/>
          </p:cNvPicPr>
          <p:nvPr/>
        </p:nvPicPr>
        <p:blipFill>
          <a:blip r:embed="rId2"/>
          <a:srcRect b="7778"/>
          <a:stretch>
            <a:fillRect/>
          </a:stretch>
        </p:blipFill>
        <p:spPr>
          <a:xfrm>
            <a:off x="2435658" y="0"/>
            <a:ext cx="46330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ujjari_Ragin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1" y="-1"/>
            <a:ext cx="5011614" cy="6882147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5_23.264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0"/>
            <a:ext cx="5443538" cy="6912428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b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-6458"/>
            <a:ext cx="5791200" cy="6870915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li celebr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510" y="0"/>
            <a:ext cx="47929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ly-festival-on-an-island-mughal-miniature-painting-circa-1760-ad-EJ833F.jpg"/>
          <p:cNvPicPr>
            <a:picLocks noChangeAspect="1"/>
          </p:cNvPicPr>
          <p:nvPr/>
        </p:nvPicPr>
        <p:blipFill>
          <a:blip r:embed="rId2"/>
          <a:srcRect b="9961"/>
          <a:stretch>
            <a:fillRect/>
          </a:stretch>
        </p:blipFill>
        <p:spPr>
          <a:xfrm>
            <a:off x="0" y="457200"/>
            <a:ext cx="9144000" cy="5997526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hk063.jpg"/>
          <p:cNvPicPr>
            <a:picLocks noChangeAspect="1"/>
          </p:cNvPicPr>
          <p:nvPr/>
        </p:nvPicPr>
        <p:blipFill>
          <a:blip r:embed="rId2"/>
          <a:srcRect t="13216" b="7203"/>
          <a:stretch>
            <a:fillRect/>
          </a:stretch>
        </p:blipFill>
        <p:spPr>
          <a:xfrm>
            <a:off x="1600200" y="0"/>
            <a:ext cx="60010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image (1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240"/>
            <a:ext cx="9144000" cy="6884478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43207"/>
            <a:ext cx="5181599" cy="694441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5017900" cy="6873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7696"/>
            <a:ext cx="5333999" cy="6842605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"/>
            <a:ext cx="5105399" cy="6901204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"/>
            <a:ext cx="5105399" cy="6901204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2281"/>
            <a:ext cx="3962400" cy="6835719"/>
          </a:xfrm>
          <a:prstGeom prst="rect">
            <a:avLst/>
          </a:prstGeom>
        </p:spPr>
      </p:pic>
      <p:pic>
        <p:nvPicPr>
          <p:cNvPr id="5" name="Picture 4" descr="khurram_s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"/>
            <a:ext cx="3429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49361" cy="6901205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816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09" y="0"/>
            <a:ext cx="75309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88686" cy="6833152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50694"/>
            <a:ext cx="9144000" cy="6356610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466"/>
            <a:ext cx="9143999" cy="633306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59239" cy="688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979"/>
            <a:ext cx="9144000" cy="6802041"/>
          </a:xfrm>
          <a:prstGeom prst="rect">
            <a:avLst/>
          </a:prstGeo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53525" cy="5632938"/>
          </a:xfrm>
          <a:prstGeom prst="rect">
            <a:avLst/>
          </a:prstGeo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49361" cy="6901205"/>
          </a:xfrm>
          <a:prstGeom prst="rect">
            <a:avLst/>
          </a:prstGeo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1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524" y="0"/>
            <a:ext cx="50569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IMG4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136"/>
            <a:ext cx="9144000" cy="6741728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6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7741"/>
            <a:ext cx="5181600" cy="6893482"/>
          </a:xfrm>
          <a:prstGeom prst="rect">
            <a:avLst/>
          </a:prstGeo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7a-1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"/>
            <a:ext cx="4344121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12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9909" y="0"/>
            <a:ext cx="50641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50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293" y="0"/>
            <a:ext cx="494741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68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896" y="-40701"/>
            <a:ext cx="4999703" cy="68987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973317ed7e3a6e781526598afecd499.jpg"/>
          <p:cNvPicPr>
            <a:picLocks noChangeAspect="1"/>
          </p:cNvPicPr>
          <p:nvPr/>
        </p:nvPicPr>
        <p:blipFill>
          <a:blip r:embed="rId2"/>
          <a:srcRect r="3592"/>
          <a:stretch>
            <a:fillRect/>
          </a:stretch>
        </p:blipFill>
        <p:spPr>
          <a:xfrm>
            <a:off x="2209801" y="0"/>
            <a:ext cx="4571999" cy="6832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IMG91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044" y="0"/>
            <a:ext cx="500391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99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103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412" y="0"/>
            <a:ext cx="50091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-th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IMMP_011_250x250.jpg"/>
          <p:cNvPicPr>
            <a:picLocks noChangeAspect="1"/>
          </p:cNvPicPr>
          <p:nvPr/>
        </p:nvPicPr>
        <p:blipFill>
          <a:blip r:embed="rId2"/>
          <a:srcRect l="13168" b="6667"/>
          <a:stretch>
            <a:fillRect/>
          </a:stretch>
        </p:blipFill>
        <p:spPr>
          <a:xfrm>
            <a:off x="2438401" y="23436"/>
            <a:ext cx="4603568" cy="6834564"/>
          </a:xfrm>
          <a:prstGeom prst="rect">
            <a:avLst/>
          </a:prstGeom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9224"/>
            <a:ext cx="9144000" cy="5559552"/>
          </a:xfrm>
          <a:prstGeom prst="rect">
            <a:avLst/>
          </a:prstGeo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_mughal_miniature_painting_lady.jpg"/>
          <p:cNvPicPr>
            <a:picLocks noChangeAspect="1"/>
          </p:cNvPicPr>
          <p:nvPr/>
        </p:nvPicPr>
        <p:blipFill>
          <a:blip r:embed="rId2"/>
          <a:srcRect l="5300" t="3333" r="5300" b="10000"/>
          <a:stretch>
            <a:fillRect/>
          </a:stretch>
        </p:blipFill>
        <p:spPr>
          <a:xfrm>
            <a:off x="1981201" y="-1"/>
            <a:ext cx="4888522" cy="6809013"/>
          </a:xfrm>
          <a:prstGeom prst="rect">
            <a:avLst/>
          </a:prstGeo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475" y="0"/>
            <a:ext cx="53630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_Miniature_Paintings_QQ15029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2754"/>
            <a:ext cx="9144000" cy="5652492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indian-miniature-painting-hand-painted-shah-jahan-mumtaz-mahal-mughal-empire-art-190750939658-2.jpg"/>
          <p:cNvPicPr>
            <a:picLocks noChangeAspect="1"/>
          </p:cNvPicPr>
          <p:nvPr/>
        </p:nvPicPr>
        <p:blipFill>
          <a:blip r:embed="rId2"/>
          <a:srcRect l="8824" t="4000" b="4000"/>
          <a:stretch>
            <a:fillRect/>
          </a:stretch>
        </p:blipFill>
        <p:spPr>
          <a:xfrm>
            <a:off x="2375452" y="0"/>
            <a:ext cx="462169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240"/>
            <a:ext cx="9144000" cy="6884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-miniature-painting-hand-painted-shah-jahan-mumtaz-mahal-mughal-empire-art-190750939658-31.jpg"/>
          <p:cNvPicPr>
            <a:picLocks noChangeAspect="1"/>
          </p:cNvPicPr>
          <p:nvPr/>
        </p:nvPicPr>
        <p:blipFill>
          <a:blip r:embed="rId2"/>
          <a:srcRect t="4000" r="6679" b="4000"/>
          <a:stretch>
            <a:fillRect/>
          </a:stretch>
        </p:blipFill>
        <p:spPr>
          <a:xfrm>
            <a:off x="2075207" y="-59250"/>
            <a:ext cx="4858993" cy="69172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49361" cy="6901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il-PH" sz="3200" dirty="0"/>
          </a:p>
        </p:txBody>
      </p:sp>
      <p:sp>
        <p:nvSpPr>
          <p:cNvPr id="4" name="Rectangle 3"/>
          <p:cNvSpPr/>
          <p:nvPr/>
        </p:nvSpPr>
        <p:spPr>
          <a:xfrm>
            <a:off x="0" y="304800"/>
            <a:ext cx="9144000" cy="61247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Miniature </a:t>
            </a:r>
            <a:r>
              <a:rPr lang="en-US" sz="2800" b="1" dirty="0" err="1" smtClean="0">
                <a:solidFill>
                  <a:srgbClr val="FFFF00"/>
                </a:solidFill>
              </a:rPr>
              <a:t>Mughal</a:t>
            </a:r>
            <a:r>
              <a:rPr lang="en-US" sz="2800" b="1" dirty="0" smtClean="0">
                <a:solidFill>
                  <a:srgbClr val="FFFF00"/>
                </a:solidFill>
              </a:rPr>
              <a:t> painting</a:t>
            </a:r>
            <a:r>
              <a:rPr lang="en-US" sz="2800" dirty="0" smtClean="0">
                <a:solidFill>
                  <a:srgbClr val="FFFF00"/>
                </a:solidFill>
              </a:rPr>
              <a:t> is a particular style of South Asian </a:t>
            </a:r>
            <a:r>
              <a:rPr lang="en-US" sz="2800" dirty="0" smtClean="0">
                <a:solidFill>
                  <a:srgbClr val="FFFF00"/>
                </a:solidFill>
                <a:hlinkClick r:id="rId2" tooltip="Painting"/>
              </a:rPr>
              <a:t>painting</a:t>
            </a:r>
            <a:r>
              <a:rPr lang="en-US" sz="2800" dirty="0" smtClean="0">
                <a:solidFill>
                  <a:srgbClr val="FFFF00"/>
                </a:solidFill>
              </a:rPr>
              <a:t>, generally confined to </a:t>
            </a:r>
            <a:r>
              <a:rPr lang="en-US" sz="2800" dirty="0" err="1" smtClean="0">
                <a:solidFill>
                  <a:srgbClr val="FFFF00"/>
                </a:solidFill>
                <a:hlinkClick r:id="rId3" tooltip="Miniature (illuminated manuscript)"/>
              </a:rPr>
              <a:t>miniatures</a:t>
            </a:r>
            <a:r>
              <a:rPr lang="en-US" sz="2800" dirty="0" err="1" smtClean="0">
                <a:solidFill>
                  <a:srgbClr val="FFFF00"/>
                </a:solidFill>
              </a:rPr>
              <a:t>either</a:t>
            </a:r>
            <a:r>
              <a:rPr lang="en-US" sz="2800" dirty="0" smtClean="0">
                <a:solidFill>
                  <a:srgbClr val="FFFF00"/>
                </a:solidFill>
              </a:rPr>
              <a:t> as book illustrations or as single works to be kept in albums, which emerged from </a:t>
            </a:r>
            <a:r>
              <a:rPr lang="en-US" sz="2800" dirty="0" smtClean="0">
                <a:solidFill>
                  <a:srgbClr val="FFFF00"/>
                </a:solidFill>
                <a:hlinkClick r:id="rId4" tooltip="Persian miniature"/>
              </a:rPr>
              <a:t>Persian miniature</a:t>
            </a:r>
            <a:r>
              <a:rPr lang="en-US" sz="2800" dirty="0" smtClean="0">
                <a:solidFill>
                  <a:srgbClr val="FFFF00"/>
                </a:solidFill>
              </a:rPr>
              <a:t> painting, with Indian Hindu, Jain, and Buddhist influences, and developed largely in the court of the </a:t>
            </a:r>
            <a:r>
              <a:rPr lang="en-US" sz="2800" dirty="0" err="1" smtClean="0">
                <a:solidFill>
                  <a:srgbClr val="FFFF00"/>
                </a:solidFill>
                <a:hlinkClick r:id="rId5" tooltip="Mughal Empire"/>
              </a:rPr>
              <a:t>Mughal</a:t>
            </a:r>
            <a:r>
              <a:rPr lang="en-US" sz="2800" dirty="0" smtClean="0">
                <a:solidFill>
                  <a:srgbClr val="FFFF00"/>
                </a:solidFill>
                <a:hlinkClick r:id="rId5" tooltip="Mughal Empire"/>
              </a:rPr>
              <a:t> Empire</a:t>
            </a:r>
            <a:r>
              <a:rPr lang="en-US" sz="2800" dirty="0" smtClean="0">
                <a:solidFill>
                  <a:srgbClr val="FFFF00"/>
                </a:solidFill>
              </a:rPr>
              <a:t> (16th - 19th centuries), and later spread to other Indian courts, both Muslim and Hindu, and later Sikh. The mingling of foreign Persian and indigenous Indian elements was a continuation of the </a:t>
            </a:r>
            <a:r>
              <a:rPr lang="en-US" sz="2800" dirty="0" err="1" smtClean="0">
                <a:solidFill>
                  <a:srgbClr val="FFFF00"/>
                </a:solidFill>
              </a:rPr>
              <a:t>patronisation</a:t>
            </a:r>
            <a:r>
              <a:rPr lang="en-US" sz="2800" dirty="0" smtClean="0">
                <a:solidFill>
                  <a:srgbClr val="FFFF00"/>
                </a:solidFill>
              </a:rPr>
              <a:t> of other aspects of foreign culture as initiated by the earlier </a:t>
            </a:r>
            <a:r>
              <a:rPr lang="en-US" sz="2800" dirty="0" err="1" smtClean="0">
                <a:solidFill>
                  <a:srgbClr val="FFFF00"/>
                </a:solidFill>
              </a:rPr>
              <a:t>Turko</a:t>
            </a:r>
            <a:r>
              <a:rPr lang="en-US" sz="2800" dirty="0" smtClean="0">
                <a:solidFill>
                  <a:srgbClr val="FFFF00"/>
                </a:solidFill>
              </a:rPr>
              <a:t>-Afghan </a:t>
            </a:r>
            <a:r>
              <a:rPr lang="en-US" sz="2800" dirty="0" smtClean="0">
                <a:solidFill>
                  <a:srgbClr val="FFFF00"/>
                </a:solidFill>
                <a:hlinkClick r:id="rId6" tooltip="Delhi Sultanate"/>
              </a:rPr>
              <a:t>Delhi Sultanate</a:t>
            </a:r>
            <a:r>
              <a:rPr lang="en-US" sz="2800" dirty="0" smtClean="0">
                <a:solidFill>
                  <a:srgbClr val="FFFF00"/>
                </a:solidFill>
              </a:rPr>
              <a:t>, and the introduction of it into the subcontinent by various Central Asian Turkic dynasties, such as the </a:t>
            </a:r>
            <a:r>
              <a:rPr lang="en-US" sz="2800" dirty="0" err="1" smtClean="0">
                <a:solidFill>
                  <a:srgbClr val="FFFF00"/>
                </a:solidFill>
                <a:hlinkClick r:id="rId7" tooltip="Ghaznavids"/>
              </a:rPr>
              <a:t>Ghaznavids</a:t>
            </a:r>
            <a:r>
              <a:rPr lang="en-US" sz="2800" dirty="0" smtClean="0">
                <a:solidFill>
                  <a:srgbClr val="FFFF00"/>
                </a:solidFill>
              </a:rPr>
              <a:t>.</a:t>
            </a:r>
            <a:endParaRPr lang="fil-PH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49361" cy="6901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91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044" y="0"/>
            <a:ext cx="500391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hangirs_dream_mp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632" y="-42759"/>
            <a:ext cx="4846768" cy="6900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eister_des_Rasikapriyâ-Manuskripts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262" y="0"/>
            <a:ext cx="464347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57" y="-21637"/>
            <a:ext cx="8507643" cy="6879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 painti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6" y="381000"/>
            <a:ext cx="9120968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j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238" y="0"/>
            <a:ext cx="533552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Nativ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470" y="0"/>
            <a:ext cx="478906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an0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8745" y="0"/>
            <a:ext cx="490651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ell_Mughal_Miniature_Painting.jpg"/>
          <p:cNvPicPr>
            <a:picLocks noChangeAspect="1"/>
          </p:cNvPicPr>
          <p:nvPr/>
        </p:nvPicPr>
        <p:blipFill>
          <a:blip r:embed="rId2"/>
          <a:srcRect r="4074" b="2222"/>
          <a:stretch>
            <a:fillRect/>
          </a:stretch>
        </p:blipFill>
        <p:spPr>
          <a:xfrm>
            <a:off x="2000249" y="0"/>
            <a:ext cx="504608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This collection of </a:t>
            </a:r>
            <a:r>
              <a:rPr lang="en-US" dirty="0" err="1" smtClean="0"/>
              <a:t>Mughal</a:t>
            </a:r>
            <a:r>
              <a:rPr lang="en-US" dirty="0" smtClean="0"/>
              <a:t> miniature paintings is for your private viewing only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495800"/>
            <a:ext cx="7854696" cy="12954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        AKC</a:t>
            </a:r>
          </a:p>
          <a:p>
            <a:endParaRPr lang="fil-PH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52578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August 2016</a:t>
            </a:r>
            <a:endParaRPr lang="fil-P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hah_jahan_enthroned_mc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88772" cy="68485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$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8594"/>
            <a:ext cx="4572000" cy="6875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$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4732"/>
            <a:ext cx="7162800" cy="6828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b88e68f6fcbde69b92016545eac5fb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536" y="0"/>
            <a:ext cx="481692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c6bcbec6b3a2a95b2c369edb01c6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1" y="-1"/>
            <a:ext cx="4981806" cy="6923867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-mughal-painting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269" y="0"/>
            <a:ext cx="466146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E8B9DDC.jpg"/>
          <p:cNvPicPr>
            <a:picLocks noChangeAspect="1"/>
          </p:cNvPicPr>
          <p:nvPr/>
        </p:nvPicPr>
        <p:blipFill>
          <a:blip r:embed="rId2"/>
          <a:srcRect l="17778" t="2256" r="17778" b="2222"/>
          <a:stretch>
            <a:fillRect/>
          </a:stretch>
        </p:blipFill>
        <p:spPr>
          <a:xfrm>
            <a:off x="2259382" y="0"/>
            <a:ext cx="462681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e53847c4a7e75f735224b7ac09367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673" y="0"/>
            <a:ext cx="46606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f6a9834e281d31f8606309d6b1562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0"/>
            <a:ext cx="3931443" cy="6912428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eb22918977a8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546" y="0"/>
            <a:ext cx="49789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f6a9834e281d31f8606309d6b1562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0"/>
            <a:ext cx="3931443" cy="6912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a00d8341c464853ef017d40d97583970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5343" y="0"/>
            <a:ext cx="445331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-mughal-paintings-wom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798" y="0"/>
            <a:ext cx="541640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7acc08b5-e1df-4e84-bd49-7a943a01e71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7462"/>
            <a:ext cx="9144000" cy="410307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7e495999bac0efdaa85499c3b827494a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56" y="56465"/>
            <a:ext cx="8605844" cy="680153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bd8c9a6930eb995bd6ed2ecc72033b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0"/>
            <a:ext cx="4560626" cy="6875143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1-mughal-painti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763" y="0"/>
            <a:ext cx="65884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6-mughal-painti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5" y="28575"/>
            <a:ext cx="523875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9.9-39-1980-Jami-al-Tavarik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1285" y="0"/>
            <a:ext cx="43414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2-mughal-painting.previ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490"/>
            <a:ext cx="9144000" cy="6577019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3bbaa8639ecddbec647eca4e525b6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08" y="0"/>
            <a:ext cx="862818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7e495999bac0efdaa85499c3b827494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56" y="0"/>
            <a:ext cx="867728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3-mughal-painting.preview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99" y="0"/>
            <a:ext cx="796880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6_i1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30800" cy="692658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9-mughal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39544" cy="6251448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1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475" y="0"/>
            <a:ext cx="84470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4-BDR-834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50" y="19050"/>
            <a:ext cx="4508500" cy="68199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6-BDR-1884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722" y="0"/>
            <a:ext cx="473655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d6b8fef1794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e53ccdb735e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288" y="0"/>
            <a:ext cx="45354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efbdd42f9b8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532" y="0"/>
            <a:ext cx="52029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6bd7e2c34195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048"/>
            <a:ext cx="9144000" cy="60899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bd8c9a6930eb995bd6ed2ecc72033b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7146"/>
            <a:ext cx="4572000" cy="68922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7b77d2739f99b3679394a6746dfc7f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684" y="0"/>
            <a:ext cx="50566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2e17418cceb9ec4efa5d4e9e576bdc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1" y="0"/>
            <a:ext cx="4890654" cy="6838625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73afd518332b3cce675fd22b270d746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23247"/>
            <a:ext cx="5029200" cy="6904494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584" y="0"/>
            <a:ext cx="510283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20px-Mansurtul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71351"/>
            <a:ext cx="4648200" cy="6887787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40px-Akbar_orders_punishment_of_Adham_Khan,_Akba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-14605"/>
            <a:ext cx="4419600" cy="688721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0px-Darbarsce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-26942"/>
            <a:ext cx="7772400" cy="6911884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30px-Indischer_Maler_um_1580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696" y="21704"/>
            <a:ext cx="5198104" cy="6836295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30px-Shahjahan_on_globe,_mid_17th_centu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205" y="0"/>
            <a:ext cx="46855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30px-Фаррух_Бек_Бабур_принимает_придворных._Бабурнаме._1589._Гал._Саклера,_Вашингт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-19627"/>
            <a:ext cx="4419600" cy="68972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9-mughal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752"/>
            <a:ext cx="9144000" cy="625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86px-A_noble_lady,_Mughal_dynasty,_India._17th_centu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-5922"/>
            <a:ext cx="4419600" cy="6869844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408dda3c590cb105f79dc1a119f2c1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953" y="0"/>
            <a:ext cx="48720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97fd282-4b14-4b21-853f-9dd0fab413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7462"/>
            <a:ext cx="9144000" cy="4103076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12px-Bichitr_-_Padshahnama_plate_10_-_Shah-Jahan_receives_his_three_eldest_sons_and_Asaf_Khan_during_his_accession_..._-_Google_Art_Projec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738" y="21210"/>
            <a:ext cx="4826524" cy="6815579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1cd259592d0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353" y="0"/>
            <a:ext cx="54592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6ba541d91b7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1288"/>
            <a:ext cx="9144000" cy="4535424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8cd91bc40ef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114" y="0"/>
            <a:ext cx="503377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67b7ff8bf7a5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710" y="0"/>
            <a:ext cx="46405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648px-MoghulWomen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"/>
            <a:ext cx="7391400" cy="6886222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71d1c4df18177b4896e0a9f4426ad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110" y="0"/>
            <a:ext cx="464777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584" y="0"/>
            <a:ext cx="510283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015.jpg"/>
          <p:cNvPicPr>
            <a:picLocks noChangeAspect="1"/>
          </p:cNvPicPr>
          <p:nvPr/>
        </p:nvPicPr>
        <p:blipFill>
          <a:blip r:embed="rId2"/>
          <a:srcRect r="11321" b="3222"/>
          <a:stretch>
            <a:fillRect/>
          </a:stretch>
        </p:blipFill>
        <p:spPr>
          <a:xfrm>
            <a:off x="2590800" y="-43445"/>
            <a:ext cx="3746880" cy="6901445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06AR0382_emperor_manohar_custom_base_custom_ba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784" y="0"/>
            <a:ext cx="44484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39d15b572ea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50" y="0"/>
            <a:ext cx="37719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611ca4ce3415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142" y="0"/>
            <a:ext cx="45857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979fc00379027d55fc7dc665e8389b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196" y="-50452"/>
            <a:ext cx="6051804" cy="6908452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6404d80cd0755a65c2a3f18e8d2e6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185" y="30028"/>
            <a:ext cx="5051415" cy="6827972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415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371" y="0"/>
            <a:ext cx="91953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6287c28472c1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8808"/>
            <a:ext cx="9144000" cy="6120384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9349-004-1B2F31A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4505-11953-600x600.jpg"/>
          <p:cNvPicPr>
            <a:picLocks noChangeAspect="1"/>
          </p:cNvPicPr>
          <p:nvPr/>
        </p:nvPicPr>
        <p:blipFill>
          <a:blip r:embed="rId2"/>
          <a:srcRect l="15333" r="15333"/>
          <a:stretch>
            <a:fillRect/>
          </a:stretch>
        </p:blipFill>
        <p:spPr>
          <a:xfrm>
            <a:off x="2133600" y="0"/>
            <a:ext cx="4724400" cy="69078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20px-Mansurtul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1563"/>
            <a:ext cx="4648200" cy="6887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272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115" y="0"/>
            <a:ext cx="46297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188794_or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2347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590" y="0"/>
            <a:ext cx="49008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153494_or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1467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989" y="0"/>
            <a:ext cx="45040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97841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936" y="0"/>
            <a:ext cx="503612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11507098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1507098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0825006.jpg"/>
          <p:cNvPicPr>
            <a:picLocks noChangeAspect="1"/>
          </p:cNvPicPr>
          <p:nvPr/>
        </p:nvPicPr>
        <p:blipFill>
          <a:blip r:embed="rId2"/>
          <a:srcRect l="18889" t="3333" r="18889" b="4444"/>
          <a:stretch>
            <a:fillRect/>
          </a:stretch>
        </p:blipFill>
        <p:spPr>
          <a:xfrm>
            <a:off x="2284164" y="0"/>
            <a:ext cx="462708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00071770.1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158" y="0"/>
            <a:ext cx="5475684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</TotalTime>
  <Words>30</Words>
  <Application>Microsoft Office PowerPoint</Application>
  <PresentationFormat>On-screen Show (4:3)</PresentationFormat>
  <Paragraphs>7</Paragraphs>
  <Slides>180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180</vt:i4>
      </vt:variant>
    </vt:vector>
  </HeadingPairs>
  <TitlesOfParts>
    <vt:vector size="181" baseType="lpstr">
      <vt:lpstr>Apex</vt:lpstr>
      <vt:lpstr>Miniature paintings of Moghul era</vt:lpstr>
      <vt:lpstr>Slide 2</vt:lpstr>
      <vt:lpstr>This collection of Mughal miniature paintings is for your private viewing only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Miniature paintings of Moghul era</dc:title>
  <dc:creator>Amal</dc:creator>
  <cp:lastModifiedBy>Amal</cp:lastModifiedBy>
  <cp:revision>1</cp:revision>
  <dcterms:created xsi:type="dcterms:W3CDTF">2016-08-27T10:59:02Z</dcterms:created>
  <dcterms:modified xsi:type="dcterms:W3CDTF">2016-08-27T11:08:39Z</dcterms:modified>
</cp:coreProperties>
</file>