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276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slides/slide290.xml" ContentType="application/vnd.openxmlformats-officedocument.presentationml.slide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s/slide295.xml" ContentType="application/vnd.openxmlformats-officedocument.presentationml.slide+xml"/>
  <Override PartName="/ppt/slides/slide30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284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slides/slide262.xml" ContentType="application/vnd.openxmlformats-officedocument.presentationml.slide+xml"/>
  <Override PartName="/ppt/slides/slide273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278.xml" ContentType="application/vnd.openxmlformats-officedocument.presentationml.slide+xml"/>
  <Override PartName="/ppt/slides/slide289.xml" ContentType="application/vnd.openxmlformats-officedocument.presentationml.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s/slide267.xml" ContentType="application/vnd.openxmlformats-officedocument.presentationml.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Override PartName="/ppt/slides/slide281.xml" ContentType="application/vnd.openxmlformats-officedocument.presentationml.slide+xml"/>
  <Override PartName="/ppt/slides/slide292.xml" ContentType="application/vnd.openxmlformats-officedocument.presentationml.slide+xml"/>
  <Override PartName="/ppt/slides/slide41.xml" ContentType="application/vnd.openxmlformats-officedocument.presentationml.slide+xml"/>
  <Override PartName="/ppt/slides/slide223.xml" ContentType="application/vnd.openxmlformats-officedocument.presentationml.slide+xml"/>
  <Override PartName="/ppt/slides/slide270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s/slide279.xml" ContentType="application/vnd.openxmlformats-officedocument.presentationml.slide+xml"/>
  <Override PartName="/ppt/slides/slide297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slides/slide257.xml" ContentType="application/vnd.openxmlformats-officedocument.presentationml.slide+xml"/>
  <Override PartName="/ppt/slides/slide268.xml" ContentType="application/vnd.openxmlformats-officedocument.presentationml.slide+xml"/>
  <Override PartName="/ppt/slides/slide286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s/slide264.xml" ContentType="application/vnd.openxmlformats-officedocument.presentationml.slide+xml"/>
  <Override PartName="/ppt/slides/slide275.xml" ContentType="application/vnd.openxmlformats-officedocument.presentationml.slide+xml"/>
  <Override PartName="/ppt/slides/slide293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Override PartName="/ppt/slides/slide2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s/slide260.xml" ContentType="application/vnd.openxmlformats-officedocument.presentationml.slide+xml"/>
  <Override PartName="/ppt/slides/slide27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69.xml" ContentType="application/vnd.openxmlformats-officedocument.presentationml.slide+xml"/>
  <Override PartName="/ppt/slides/slide287.xml" ContentType="application/vnd.openxmlformats-officedocument.presentationml.slide+xml"/>
  <Override PartName="/ppt/slides/slide298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s/slide283.xml" ContentType="application/vnd.openxmlformats-officedocument.presentationml.slide+xml"/>
  <Override PartName="/ppt/slides/slide29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slides/slide272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2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slides/slide288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7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s/slide29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280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Default Extension="gif" ContentType="image/gif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s/slide285.xml" ContentType="application/vnd.openxmlformats-officedocument.presentationml.slide+xml"/>
  <Override PartName="/ppt/slides/slide29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slides/slide227.xml" ContentType="application/vnd.openxmlformats-officedocument.presentationml.slide+xml"/>
  <Override PartName="/ppt/slides/slide274.xml" ContentType="application/vnd.openxmlformats-officedocument.presentationml.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s/slide216.xml" ContentType="application/vnd.openxmlformats-officedocument.presentationml.slide+xml"/>
  <Override PartName="/ppt/slides/slide2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67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345" r:id="rId6"/>
    <p:sldId id="260" r:id="rId7"/>
    <p:sldId id="274" r:id="rId8"/>
    <p:sldId id="285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86" r:id="rId20"/>
    <p:sldId id="276" r:id="rId21"/>
    <p:sldId id="321" r:id="rId22"/>
    <p:sldId id="325" r:id="rId23"/>
    <p:sldId id="317" r:id="rId24"/>
    <p:sldId id="335" r:id="rId25"/>
    <p:sldId id="320" r:id="rId26"/>
    <p:sldId id="296" r:id="rId27"/>
    <p:sldId id="288" r:id="rId28"/>
    <p:sldId id="339" r:id="rId29"/>
    <p:sldId id="420" r:id="rId30"/>
    <p:sldId id="506" r:id="rId31"/>
    <p:sldId id="289" r:id="rId32"/>
    <p:sldId id="271" r:id="rId33"/>
    <p:sldId id="272" r:id="rId34"/>
    <p:sldId id="273" r:id="rId35"/>
    <p:sldId id="305" r:id="rId36"/>
    <p:sldId id="275" r:id="rId37"/>
    <p:sldId id="277" r:id="rId38"/>
    <p:sldId id="278" r:id="rId39"/>
    <p:sldId id="279" r:id="rId40"/>
    <p:sldId id="280" r:id="rId41"/>
    <p:sldId id="281" r:id="rId42"/>
    <p:sldId id="323" r:id="rId43"/>
    <p:sldId id="326" r:id="rId44"/>
    <p:sldId id="290" r:id="rId45"/>
    <p:sldId id="327" r:id="rId46"/>
    <p:sldId id="348" r:id="rId47"/>
    <p:sldId id="329" r:id="rId48"/>
    <p:sldId id="330" r:id="rId49"/>
    <p:sldId id="359" r:id="rId50"/>
    <p:sldId id="302" r:id="rId51"/>
    <p:sldId id="295" r:id="rId52"/>
    <p:sldId id="283" r:id="rId53"/>
    <p:sldId id="282" r:id="rId54"/>
    <p:sldId id="303" r:id="rId55"/>
    <p:sldId id="284" r:id="rId56"/>
    <p:sldId id="526" r:id="rId57"/>
    <p:sldId id="291" r:id="rId58"/>
    <p:sldId id="292" r:id="rId59"/>
    <p:sldId id="328" r:id="rId60"/>
    <p:sldId id="297" r:id="rId61"/>
    <p:sldId id="300" r:id="rId62"/>
    <p:sldId id="298" r:id="rId63"/>
    <p:sldId id="299" r:id="rId64"/>
    <p:sldId id="346" r:id="rId65"/>
    <p:sldId id="337" r:id="rId66"/>
    <p:sldId id="301" r:id="rId67"/>
    <p:sldId id="306" r:id="rId68"/>
    <p:sldId id="307" r:id="rId69"/>
    <p:sldId id="308" r:id="rId70"/>
    <p:sldId id="309" r:id="rId71"/>
    <p:sldId id="310" r:id="rId72"/>
    <p:sldId id="311" r:id="rId73"/>
    <p:sldId id="352" r:id="rId74"/>
    <p:sldId id="347" r:id="rId75"/>
    <p:sldId id="312" r:id="rId76"/>
    <p:sldId id="313" r:id="rId77"/>
    <p:sldId id="314" r:id="rId78"/>
    <p:sldId id="315" r:id="rId79"/>
    <p:sldId id="316" r:id="rId80"/>
    <p:sldId id="318" r:id="rId81"/>
    <p:sldId id="319" r:id="rId82"/>
    <p:sldId id="322" r:id="rId83"/>
    <p:sldId id="324" r:id="rId84"/>
    <p:sldId id="338" r:id="rId85"/>
    <p:sldId id="331" r:id="rId86"/>
    <p:sldId id="332" r:id="rId87"/>
    <p:sldId id="333" r:id="rId88"/>
    <p:sldId id="334" r:id="rId89"/>
    <p:sldId id="342" r:id="rId90"/>
    <p:sldId id="511" r:id="rId91"/>
    <p:sldId id="336" r:id="rId92"/>
    <p:sldId id="340" r:id="rId93"/>
    <p:sldId id="344" r:id="rId94"/>
    <p:sldId id="356" r:id="rId95"/>
    <p:sldId id="360" r:id="rId96"/>
    <p:sldId id="373" r:id="rId97"/>
    <p:sldId id="372" r:id="rId98"/>
    <p:sldId id="371" r:id="rId99"/>
    <p:sldId id="370" r:id="rId100"/>
    <p:sldId id="369" r:id="rId101"/>
    <p:sldId id="368" r:id="rId102"/>
    <p:sldId id="367" r:id="rId103"/>
    <p:sldId id="366" r:id="rId104"/>
    <p:sldId id="375" r:id="rId105"/>
    <p:sldId id="376" r:id="rId106"/>
    <p:sldId id="377" r:id="rId107"/>
    <p:sldId id="378" r:id="rId108"/>
    <p:sldId id="379" r:id="rId109"/>
    <p:sldId id="390" r:id="rId110"/>
    <p:sldId id="397" r:id="rId111"/>
    <p:sldId id="399" r:id="rId112"/>
    <p:sldId id="400" r:id="rId113"/>
    <p:sldId id="398" r:id="rId114"/>
    <p:sldId id="374" r:id="rId115"/>
    <p:sldId id="507" r:id="rId116"/>
    <p:sldId id="509" r:id="rId117"/>
    <p:sldId id="380" r:id="rId118"/>
    <p:sldId id="381" r:id="rId119"/>
    <p:sldId id="537" r:id="rId120"/>
    <p:sldId id="527" r:id="rId121"/>
    <p:sldId id="528" r:id="rId122"/>
    <p:sldId id="529" r:id="rId123"/>
    <p:sldId id="530" r:id="rId124"/>
    <p:sldId id="361" r:id="rId125"/>
    <p:sldId id="365" r:id="rId126"/>
    <p:sldId id="387" r:id="rId127"/>
    <p:sldId id="531" r:id="rId128"/>
    <p:sldId id="532" r:id="rId129"/>
    <p:sldId id="533" r:id="rId130"/>
    <p:sldId id="534" r:id="rId131"/>
    <p:sldId id="364" r:id="rId132"/>
    <p:sldId id="363" r:id="rId133"/>
    <p:sldId id="362" r:id="rId134"/>
    <p:sldId id="383" r:id="rId135"/>
    <p:sldId id="384" r:id="rId136"/>
    <p:sldId id="385" r:id="rId137"/>
    <p:sldId id="386" r:id="rId138"/>
    <p:sldId id="388" r:id="rId139"/>
    <p:sldId id="389" r:id="rId140"/>
    <p:sldId id="540" r:id="rId141"/>
    <p:sldId id="391" r:id="rId142"/>
    <p:sldId id="394" r:id="rId143"/>
    <p:sldId id="395" r:id="rId144"/>
    <p:sldId id="552" r:id="rId145"/>
    <p:sldId id="396" r:id="rId146"/>
    <p:sldId id="404" r:id="rId147"/>
    <p:sldId id="538" r:id="rId148"/>
    <p:sldId id="586" r:id="rId149"/>
    <p:sldId id="536" r:id="rId150"/>
    <p:sldId id="405" r:id="rId151"/>
    <p:sldId id="406" r:id="rId152"/>
    <p:sldId id="407" r:id="rId153"/>
    <p:sldId id="409" r:id="rId154"/>
    <p:sldId id="414" r:id="rId155"/>
    <p:sldId id="410" r:id="rId156"/>
    <p:sldId id="580" r:id="rId157"/>
    <p:sldId id="470" r:id="rId158"/>
    <p:sldId id="412" r:id="rId159"/>
    <p:sldId id="415" r:id="rId160"/>
    <p:sldId id="416" r:id="rId161"/>
    <p:sldId id="411" r:id="rId162"/>
    <p:sldId id="562" r:id="rId163"/>
    <p:sldId id="565" r:id="rId164"/>
    <p:sldId id="408" r:id="rId165"/>
    <p:sldId id="423" r:id="rId166"/>
    <p:sldId id="417" r:id="rId167"/>
    <p:sldId id="424" r:id="rId168"/>
    <p:sldId id="581" r:id="rId169"/>
    <p:sldId id="558" r:id="rId170"/>
    <p:sldId id="425" r:id="rId171"/>
    <p:sldId id="543" r:id="rId172"/>
    <p:sldId id="426" r:id="rId173"/>
    <p:sldId id="458" r:id="rId174"/>
    <p:sldId id="582" r:id="rId175"/>
    <p:sldId id="457" r:id="rId176"/>
    <p:sldId id="428" r:id="rId177"/>
    <p:sldId id="463" r:id="rId178"/>
    <p:sldId id="436" r:id="rId179"/>
    <p:sldId id="438" r:id="rId180"/>
    <p:sldId id="456" r:id="rId181"/>
    <p:sldId id="432" r:id="rId182"/>
    <p:sldId id="431" r:id="rId183"/>
    <p:sldId id="486" r:id="rId184"/>
    <p:sldId id="418" r:id="rId185"/>
    <p:sldId id="488" r:id="rId186"/>
    <p:sldId id="576" r:id="rId187"/>
    <p:sldId id="429" r:id="rId188"/>
    <p:sldId id="561" r:id="rId189"/>
    <p:sldId id="464" r:id="rId190"/>
    <p:sldId id="466" r:id="rId191"/>
    <p:sldId id="564" r:id="rId192"/>
    <p:sldId id="570" r:id="rId193"/>
    <p:sldId id="455" r:id="rId194"/>
    <p:sldId id="471" r:id="rId195"/>
    <p:sldId id="442" r:id="rId196"/>
    <p:sldId id="460" r:id="rId197"/>
    <p:sldId id="433" r:id="rId198"/>
    <p:sldId id="459" r:id="rId199"/>
    <p:sldId id="462" r:id="rId200"/>
    <p:sldId id="439" r:id="rId201"/>
    <p:sldId id="440" r:id="rId202"/>
    <p:sldId id="472" r:id="rId203"/>
    <p:sldId id="575" r:id="rId204"/>
    <p:sldId id="427" r:id="rId205"/>
    <p:sldId id="487" r:id="rId206"/>
    <p:sldId id="567" r:id="rId207"/>
    <p:sldId id="579" r:id="rId208"/>
    <p:sldId id="430" r:id="rId209"/>
    <p:sldId id="434" r:id="rId210"/>
    <p:sldId id="437" r:id="rId211"/>
    <p:sldId id="468" r:id="rId212"/>
    <p:sldId id="441" r:id="rId213"/>
    <p:sldId id="449" r:id="rId214"/>
    <p:sldId id="435" r:id="rId215"/>
    <p:sldId id="571" r:id="rId216"/>
    <p:sldId id="443" r:id="rId217"/>
    <p:sldId id="444" r:id="rId218"/>
    <p:sldId id="446" r:id="rId219"/>
    <p:sldId id="445" r:id="rId220"/>
    <p:sldId id="447" r:id="rId221"/>
    <p:sldId id="448" r:id="rId222"/>
    <p:sldId id="451" r:id="rId223"/>
    <p:sldId id="450" r:id="rId224"/>
    <p:sldId id="453" r:id="rId225"/>
    <p:sldId id="454" r:id="rId226"/>
    <p:sldId id="469" r:id="rId227"/>
    <p:sldId id="557" r:id="rId228"/>
    <p:sldId id="574" r:id="rId229"/>
    <p:sldId id="461" r:id="rId230"/>
    <p:sldId id="465" r:id="rId231"/>
    <p:sldId id="467" r:id="rId232"/>
    <p:sldId id="473" r:id="rId233"/>
    <p:sldId id="474" r:id="rId234"/>
    <p:sldId id="563" r:id="rId235"/>
    <p:sldId id="485" r:id="rId236"/>
    <p:sldId id="475" r:id="rId237"/>
    <p:sldId id="483" r:id="rId238"/>
    <p:sldId id="481" r:id="rId239"/>
    <p:sldId id="489" r:id="rId240"/>
    <p:sldId id="476" r:id="rId241"/>
    <p:sldId id="482" r:id="rId242"/>
    <p:sldId id="484" r:id="rId243"/>
    <p:sldId id="541" r:id="rId244"/>
    <p:sldId id="491" r:id="rId245"/>
    <p:sldId id="542" r:id="rId246"/>
    <p:sldId id="478" r:id="rId247"/>
    <p:sldId id="479" r:id="rId248"/>
    <p:sldId id="477" r:id="rId249"/>
    <p:sldId id="480" r:id="rId250"/>
    <p:sldId id="573" r:id="rId251"/>
    <p:sldId id="577" r:id="rId252"/>
    <p:sldId id="566" r:id="rId253"/>
    <p:sldId id="559" r:id="rId254"/>
    <p:sldId id="585" r:id="rId255"/>
    <p:sldId id="490" r:id="rId256"/>
    <p:sldId id="522" r:id="rId257"/>
    <p:sldId id="555" r:id="rId258"/>
    <p:sldId id="492" r:id="rId259"/>
    <p:sldId id="493" r:id="rId260"/>
    <p:sldId id="495" r:id="rId261"/>
    <p:sldId id="496" r:id="rId262"/>
    <p:sldId id="497" r:id="rId263"/>
    <p:sldId id="498" r:id="rId264"/>
    <p:sldId id="499" r:id="rId265"/>
    <p:sldId id="500" r:id="rId266"/>
    <p:sldId id="501" r:id="rId267"/>
    <p:sldId id="502" r:id="rId268"/>
    <p:sldId id="516" r:id="rId269"/>
    <p:sldId id="572" r:id="rId270"/>
    <p:sldId id="583" r:id="rId271"/>
    <p:sldId id="494" r:id="rId272"/>
    <p:sldId id="515" r:id="rId273"/>
    <p:sldId id="524" r:id="rId274"/>
    <p:sldId id="503" r:id="rId275"/>
    <p:sldId id="504" r:id="rId276"/>
    <p:sldId id="505" r:id="rId277"/>
    <p:sldId id="510" r:id="rId278"/>
    <p:sldId id="513" r:id="rId279"/>
    <p:sldId id="514" r:id="rId280"/>
    <p:sldId id="517" r:id="rId281"/>
    <p:sldId id="512" r:id="rId282"/>
    <p:sldId id="518" r:id="rId283"/>
    <p:sldId id="520" r:id="rId284"/>
    <p:sldId id="519" r:id="rId285"/>
    <p:sldId id="521" r:id="rId286"/>
    <p:sldId id="535" r:id="rId287"/>
    <p:sldId id="554" r:id="rId288"/>
    <p:sldId id="551" r:id="rId289"/>
    <p:sldId id="549" r:id="rId290"/>
    <p:sldId id="539" r:id="rId291"/>
    <p:sldId id="523" r:id="rId292"/>
    <p:sldId id="544" r:id="rId293"/>
    <p:sldId id="525" r:id="rId294"/>
    <p:sldId id="556" r:id="rId295"/>
    <p:sldId id="545" r:id="rId296"/>
    <p:sldId id="550" r:id="rId297"/>
    <p:sldId id="547" r:id="rId298"/>
    <p:sldId id="548" r:id="rId299"/>
    <p:sldId id="569" r:id="rId300"/>
    <p:sldId id="568" r:id="rId30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theme" Target="theme/theme1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tableStyles" Target="tableStyles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71" Type="http://schemas.openxmlformats.org/officeDocument/2006/relationships/slide" Target="slides/slide270.xml"/><Relationship Id="rId276" Type="http://schemas.openxmlformats.org/officeDocument/2006/relationships/slide" Target="slides/slide275.xml"/><Relationship Id="rId292" Type="http://schemas.openxmlformats.org/officeDocument/2006/relationships/slide" Target="slides/slide291.xml"/><Relationship Id="rId297" Type="http://schemas.openxmlformats.org/officeDocument/2006/relationships/slide" Target="slides/slide296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2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11/17/2015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gif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gif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1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1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1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1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1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1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1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1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1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1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1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1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1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1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1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1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1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1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1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1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jpeg"/><Relationship Id="rId1" Type="http://schemas.openxmlformats.org/officeDocument/2006/relationships/slideLayout" Target="../slideLayouts/slideLayout1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1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1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1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1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1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1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1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1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1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1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1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1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jpeg"/><Relationship Id="rId1" Type="http://schemas.openxmlformats.org/officeDocument/2006/relationships/slideLayout" Target="../slideLayouts/slideLayout1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1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1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1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1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1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851648" cy="13716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Art and craft  of Bengal</a:t>
            </a:r>
            <a:endParaRPr lang="fil-PH" sz="6000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2590800"/>
            <a:ext cx="7854696" cy="36576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The unique art  and  craft of Bengal  that have made a place  in the heritage of India  are presented here in only a  shortened form  to high light the variety and diversity.  The paintings, leather craft, </a:t>
            </a:r>
            <a:r>
              <a:rPr lang="en-US" b="1" dirty="0" err="1" smtClean="0">
                <a:solidFill>
                  <a:schemeClr val="bg1"/>
                </a:solidFill>
              </a:rPr>
              <a:t>kantha</a:t>
            </a:r>
            <a:r>
              <a:rPr lang="en-US" b="1" dirty="0" smtClean="0">
                <a:solidFill>
                  <a:schemeClr val="bg1"/>
                </a:solidFill>
              </a:rPr>
              <a:t> embroidery, masks, dolls , metal craft, potteries, ceramics etc. are presented for your pleasure only.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AKC/November 2015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dru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6032"/>
            <a:ext cx="9144000" cy="6345936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gs 6.jpg"/>
          <p:cNvPicPr>
            <a:picLocks noChangeAspect="1"/>
          </p:cNvPicPr>
          <p:nvPr/>
        </p:nvPicPr>
        <p:blipFill>
          <a:blip r:embed="rId2"/>
          <a:srcRect l="10000" r="8889"/>
          <a:stretch>
            <a:fillRect/>
          </a:stretch>
        </p:blipFill>
        <p:spPr>
          <a:xfrm>
            <a:off x="1828800" y="0"/>
            <a:ext cx="5562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g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155"/>
            <a:ext cx="9143999" cy="518569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g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074" y="1039760"/>
            <a:ext cx="9238074" cy="4827639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ik 2.jpg"/>
          <p:cNvPicPr>
            <a:picLocks noChangeAspect="1"/>
          </p:cNvPicPr>
          <p:nvPr/>
        </p:nvPicPr>
        <p:blipFill>
          <a:blip r:embed="rId2"/>
          <a:srcRect l="4167" t="7948" r="3333" b="7948"/>
          <a:stretch>
            <a:fillRect/>
          </a:stretch>
        </p:blipFill>
        <p:spPr>
          <a:xfrm>
            <a:off x="0" y="838200"/>
            <a:ext cx="9262110" cy="50065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5867400"/>
            <a:ext cx="990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Batik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ik 3.jpg"/>
          <p:cNvPicPr>
            <a:picLocks noChangeAspect="1"/>
          </p:cNvPicPr>
          <p:nvPr/>
        </p:nvPicPr>
        <p:blipFill>
          <a:blip r:embed="rId2"/>
          <a:srcRect b="11081"/>
          <a:stretch>
            <a:fillRect/>
          </a:stretch>
        </p:blipFill>
        <p:spPr>
          <a:xfrm>
            <a:off x="1" y="576445"/>
            <a:ext cx="9160110" cy="5519555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ik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16586"/>
            <a:ext cx="9144000" cy="5824826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ik 4.jpg"/>
          <p:cNvPicPr>
            <a:picLocks noChangeAspect="1"/>
          </p:cNvPicPr>
          <p:nvPr/>
        </p:nvPicPr>
        <p:blipFill>
          <a:blip r:embed="rId2"/>
          <a:srcRect l="5128" t="6873" r="5983" b="5840"/>
          <a:stretch>
            <a:fillRect/>
          </a:stretch>
        </p:blipFill>
        <p:spPr>
          <a:xfrm>
            <a:off x="-9358" y="990600"/>
            <a:ext cx="9176084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ik of shantiniket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4970"/>
            <a:ext cx="9144000" cy="370806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ik5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45613"/>
            <a:ext cx="4953000" cy="6872502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 ba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288"/>
            <a:ext cx="9144000" cy="52694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poaa045_artwork_jamini_ro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217" y="0"/>
            <a:ext cx="49695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ather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104302" cy="5051223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ather -shanti.jpg"/>
          <p:cNvPicPr>
            <a:picLocks noChangeAspect="1"/>
          </p:cNvPicPr>
          <p:nvPr/>
        </p:nvPicPr>
        <p:blipFill>
          <a:blip r:embed="rId2"/>
          <a:srcRect l="2912" t="6470" r="2511" b="4526"/>
          <a:stretch>
            <a:fillRect/>
          </a:stretch>
        </p:blipFill>
        <p:spPr>
          <a:xfrm>
            <a:off x="0" y="1142999"/>
            <a:ext cx="9061342" cy="4731143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ather slipp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368" y="0"/>
            <a:ext cx="55412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ather painting.jpg"/>
          <p:cNvPicPr>
            <a:picLocks noChangeAspect="1"/>
          </p:cNvPicPr>
          <p:nvPr/>
        </p:nvPicPr>
        <p:blipFill>
          <a:blip r:embed="rId2"/>
          <a:srcRect b="8895"/>
          <a:stretch>
            <a:fillRect/>
          </a:stretch>
        </p:blipFill>
        <p:spPr>
          <a:xfrm>
            <a:off x="-5892" y="4412"/>
            <a:ext cx="9149892" cy="6243988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ik.jpg"/>
          <p:cNvPicPr>
            <a:picLocks noChangeAspect="1"/>
          </p:cNvPicPr>
          <p:nvPr/>
        </p:nvPicPr>
        <p:blipFill>
          <a:blip r:embed="rId2"/>
          <a:srcRect b="3659"/>
          <a:stretch>
            <a:fillRect/>
          </a:stretch>
        </p:blipFill>
        <p:spPr>
          <a:xfrm>
            <a:off x="0" y="430843"/>
            <a:ext cx="9144000" cy="5841021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ather -shan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04302" cy="5051224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ather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647" y="838200"/>
            <a:ext cx="9339291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838200"/>
            <a:ext cx="7854696" cy="1143000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/>
              <a:t>Kantha</a:t>
            </a:r>
            <a:r>
              <a:rPr lang="en-US" sz="6000" b="1" dirty="0" smtClean="0"/>
              <a:t> embroidery</a:t>
            </a:r>
            <a:endParaRPr lang="fil-PH" sz="6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2743200"/>
            <a:ext cx="7924800" cy="3170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Kantha</a:t>
            </a:r>
            <a:r>
              <a:rPr lang="en-US" sz="4000" b="1" dirty="0" smtClean="0">
                <a:solidFill>
                  <a:schemeClr val="bg1"/>
                </a:solidFill>
              </a:rPr>
              <a:t>  is a traditional cotton quilt/wrap  which the village women embroider.  No two are alike and its  unique  character  has tremendous  variations</a:t>
            </a:r>
            <a:r>
              <a:rPr lang="en-US" dirty="0" smtClean="0"/>
              <a:t>.</a:t>
            </a:r>
            <a:endParaRPr lang="fil-PH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4c2f9fd890bf7b8974db790631da6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787" y="0"/>
            <a:ext cx="47884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45095"/>
            <a:ext cx="9144000" cy="5367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1722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Kantha</a:t>
            </a:r>
            <a:r>
              <a:rPr lang="en-US" sz="2400" b="1" dirty="0" smtClean="0">
                <a:solidFill>
                  <a:schemeClr val="bg1"/>
                </a:solidFill>
              </a:rPr>
              <a:t> embroidery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images (8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379" y="-74622"/>
            <a:ext cx="5126421" cy="6932621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rand of Silk - Journey Map - Kantha Embroidery - History - kantha19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uri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3063"/>
            <a:ext cx="5181600" cy="6884126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421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1000"/>
            <a:ext cx="9155458" cy="6088379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_14743_KE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66" y="0"/>
            <a:ext cx="701226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29a1ce891dd135c400f9aa101b5a6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694"/>
            <a:ext cx="9144000" cy="5850611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a28938bb9db65c890288491f7b036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47800"/>
            <a:ext cx="909574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kantha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67" y="17584"/>
            <a:ext cx="9167567" cy="6840415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cture+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517" y="262889"/>
            <a:ext cx="9193517" cy="6366511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4c2f9fd890bf7b8974db790631da6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787" y="0"/>
            <a:ext cx="47884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-1"/>
            <a:ext cx="6858001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8b3857140ef47649961c27fde77c3e7a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-45720"/>
            <a:ext cx="5753100" cy="69037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800" y="62484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Abanindranath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Thakur</a:t>
            </a:r>
            <a:endParaRPr lang="fil-PH" sz="2400" b="1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29" y="868680"/>
            <a:ext cx="9198429" cy="515112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126501ce1b9d82a7e44a74cd8a386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rd-of-paradise-kantha-quilt-500x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38" y="0"/>
            <a:ext cx="74413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5250"/>
            <a:ext cx="77724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77"/>
            <a:ext cx="9143999" cy="6735846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-42445"/>
            <a:ext cx="7239000" cy="701675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aemb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824" y="-68580"/>
            <a:ext cx="4527176" cy="692658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522a3273a2e340b409297f2709d2d69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333" y="-23247"/>
            <a:ext cx="5012267" cy="6881247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558" y="-29852"/>
            <a:ext cx="5159241" cy="6887852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1" y="62274"/>
            <a:ext cx="5257800" cy="6832472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-big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8" y="382904"/>
            <a:ext cx="9146858" cy="6094095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-embroid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286"/>
            <a:ext cx="9143999" cy="6531427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0" y="489857"/>
            <a:ext cx="9194800" cy="5910943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ntha-embroyd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5" y="381000"/>
            <a:ext cx="915831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881" y="-58587"/>
            <a:ext cx="5440319" cy="6916587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71" y="13808"/>
            <a:ext cx="8093529" cy="6844192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915"/>
            <a:ext cx="9144000" cy="6118167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34942"/>
            <a:ext cx="4495800" cy="690515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soka-s-queen-19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179" y="0"/>
            <a:ext cx="52836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447800"/>
            <a:ext cx="7851648" cy="14478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chemeClr val="bg1"/>
                </a:solidFill>
              </a:rPr>
              <a:t>Dolls</a:t>
            </a:r>
            <a:endParaRPr lang="fil-PH" sz="7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d8c329a22197e208ecc64691b0b6eab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868" y="0"/>
            <a:ext cx="66842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nd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95140"/>
            <a:ext cx="9144000" cy="6267717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lls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5"/>
            <a:ext cx="9144000" cy="682283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nd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95140"/>
            <a:ext cx="9144000" cy="6267717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lls 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60850"/>
            <a:ext cx="5029200" cy="6946808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10" y="-166217"/>
            <a:ext cx="4615189" cy="7024217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k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77" y="0"/>
            <a:ext cx="7727323" cy="6944809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 4.jpg"/>
          <p:cNvPicPr>
            <a:picLocks noChangeAspect="1"/>
          </p:cNvPicPr>
          <p:nvPr/>
        </p:nvPicPr>
        <p:blipFill>
          <a:blip r:embed="rId2"/>
          <a:srcRect b="9686"/>
          <a:stretch>
            <a:fillRect/>
          </a:stretch>
        </p:blipFill>
        <p:spPr>
          <a:xfrm>
            <a:off x="0" y="121227"/>
            <a:ext cx="9144000" cy="5974773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6).jpg"/>
          <p:cNvPicPr>
            <a:picLocks noChangeAspect="1"/>
          </p:cNvPicPr>
          <p:nvPr/>
        </p:nvPicPr>
        <p:blipFill>
          <a:blip r:embed="rId2"/>
          <a:srcRect b="11337"/>
          <a:stretch>
            <a:fillRect/>
          </a:stretch>
        </p:blipFill>
        <p:spPr>
          <a:xfrm>
            <a:off x="0" y="78527"/>
            <a:ext cx="9143999" cy="59412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download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1" y="37406"/>
            <a:ext cx="3657600" cy="6783186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3137"/>
            <a:ext cx="5943599" cy="6831723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ll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979"/>
            <a:ext cx="9144000" cy="6830021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70" y="-104860"/>
            <a:ext cx="7056530" cy="6962860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lls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69" y="44450"/>
            <a:ext cx="6289431" cy="6813550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477"/>
            <a:ext cx="9144000" cy="6986954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4888"/>
            <a:ext cx="5410200" cy="690548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images (2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473"/>
            <a:ext cx="9143999" cy="6497052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Pottery , clay figurines and terra </a:t>
            </a:r>
            <a:r>
              <a:rPr lang="en-US" dirty="0" err="1" smtClean="0">
                <a:solidFill>
                  <a:srgbClr val="FF0000"/>
                </a:solidFill>
              </a:rPr>
              <a:t>cota</a:t>
            </a:r>
            <a:r>
              <a:rPr lang="en-US" dirty="0" smtClean="0">
                <a:solidFill>
                  <a:srgbClr val="FF0000"/>
                </a:solidFill>
              </a:rPr>
              <a:t> art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658" y="2133600"/>
            <a:ext cx="9209314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41222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ttery mak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77" y="381000"/>
            <a:ext cx="9185754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222"/>
            <a:ext cx="9143999" cy="6039554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tt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92446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5" y="381000"/>
            <a:ext cx="9098507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1" y="-57818"/>
            <a:ext cx="9068189" cy="6915818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ront_1_88819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rural paint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867" y="-10378"/>
            <a:ext cx="4412933" cy="6868378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182" y="0"/>
            <a:ext cx="61896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517" y="31094"/>
            <a:ext cx="6736283" cy="6826905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09144" cy="6809827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erra co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375"/>
            <a:ext cx="9144000" cy="619125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644043" cy="6978753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4412"/>
            <a:ext cx="9149892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inted pott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6542"/>
            <a:ext cx="9152328" cy="60904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gopal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129" y="228600"/>
            <a:ext cx="9310255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ttery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262" y="-36196"/>
            <a:ext cx="5154538" cy="6894195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65"/>
            <a:ext cx="9144000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466"/>
            <a:ext cx="9143999" cy="6333066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004" y="76922"/>
            <a:ext cx="6011796" cy="6781078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412" y="-25400"/>
            <a:ext cx="6073588" cy="688340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9ndfr-shailaja-art_736651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830" y="-7136"/>
            <a:ext cx="4262770" cy="6865136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ocodil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130"/>
            <a:ext cx="9144000" cy="6029740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 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67" y="838200"/>
            <a:ext cx="9211734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874"/>
            <a:ext cx="9144000" cy="5556251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63" y="29072"/>
            <a:ext cx="8417837" cy="68289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sp>
        <p:nvSpPr>
          <p:cNvPr id="5" name="TextBox 4"/>
          <p:cNvSpPr txBox="1"/>
          <p:nvPr/>
        </p:nvSpPr>
        <p:spPr>
          <a:xfrm>
            <a:off x="533400" y="990600"/>
            <a:ext cx="830580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The  prominent artists of Bengal</a:t>
            </a:r>
            <a:endParaRPr lang="fil-PH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3352800"/>
            <a:ext cx="7086600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Artists like </a:t>
            </a:r>
            <a:r>
              <a:rPr lang="en-US" sz="2400" b="1" dirty="0" err="1" smtClean="0"/>
              <a:t>Jamini</a:t>
            </a:r>
            <a:r>
              <a:rPr lang="en-US" sz="2400" b="1" dirty="0" smtClean="0"/>
              <a:t> Roy,  </a:t>
            </a:r>
            <a:r>
              <a:rPr lang="en-US" sz="2400" b="1" dirty="0" err="1" smtClean="0"/>
              <a:t>Abanindranath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Thakur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Gopal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Ghosh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Sukanta</a:t>
            </a:r>
            <a:r>
              <a:rPr lang="en-US" sz="2400" b="1" dirty="0" smtClean="0"/>
              <a:t> Das, </a:t>
            </a:r>
            <a:r>
              <a:rPr lang="en-US" sz="2400" b="1" dirty="0" err="1" smtClean="0"/>
              <a:t>Basudeb</a:t>
            </a:r>
            <a:r>
              <a:rPr lang="en-US" sz="2400" b="1" dirty="0" smtClean="0"/>
              <a:t> Pal </a:t>
            </a:r>
            <a:r>
              <a:rPr lang="en-US" sz="2400" b="1" dirty="0" err="1" smtClean="0"/>
              <a:t>Majumdar</a:t>
            </a:r>
            <a:r>
              <a:rPr lang="en-US" sz="2400" b="1" dirty="0" smtClean="0"/>
              <a:t>  , </a:t>
            </a:r>
            <a:r>
              <a:rPr lang="en-US" sz="2400" b="1" dirty="0" err="1" smtClean="0"/>
              <a:t>Falguni</a:t>
            </a:r>
            <a:r>
              <a:rPr lang="en-US" sz="2400" b="1" dirty="0" smtClean="0"/>
              <a:t> Das Gupta , </a:t>
            </a:r>
            <a:r>
              <a:rPr lang="en-US" sz="2400" b="1" dirty="0" err="1" smtClean="0"/>
              <a:t>Kamalakhsha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Ganguly</a:t>
            </a:r>
            <a:r>
              <a:rPr lang="en-US" sz="2400" b="1" dirty="0" smtClean="0"/>
              <a:t> , </a:t>
            </a:r>
            <a:r>
              <a:rPr lang="en-US" sz="2400" b="1" dirty="0" err="1" smtClean="0"/>
              <a:t>Haldar</a:t>
            </a:r>
            <a:r>
              <a:rPr lang="en-US" sz="2400" b="1" dirty="0" smtClean="0"/>
              <a:t>  etc. are presented here but there are many others who deserve praise.</a:t>
            </a:r>
            <a:endParaRPr lang="fil-PH" sz="2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Basudeb Pal Majumdar  (1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53" y="0"/>
            <a:ext cx="874249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5600" y="62484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Basudeb</a:t>
            </a:r>
            <a:r>
              <a:rPr lang="en-US" sz="2400" b="1" dirty="0" smtClean="0"/>
              <a:t> Pal </a:t>
            </a:r>
            <a:r>
              <a:rPr lang="en-US" sz="2400" b="1" dirty="0" err="1" smtClean="0"/>
              <a:t>Majumdar</a:t>
            </a:r>
            <a:endParaRPr lang="fil-PH" sz="2400" b="1" dirty="0"/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333"/>
            <a:ext cx="9144000" cy="6942666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647" y="65942"/>
            <a:ext cx="9233647" cy="6792057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47" y="-53488"/>
            <a:ext cx="7410253" cy="6911487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25014"/>
            <a:ext cx="9144000" cy="60079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6324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Terracota</a:t>
            </a:r>
            <a:r>
              <a:rPr lang="en-US" sz="2400" b="1" dirty="0" smtClean="0">
                <a:solidFill>
                  <a:schemeClr val="bg1"/>
                </a:solidFill>
              </a:rPr>
              <a:t> arches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ch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0"/>
            <a:ext cx="5753100" cy="6903719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erra cota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" y="28574"/>
            <a:ext cx="7805057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0).jpg"/>
          <p:cNvPicPr>
            <a:picLocks noChangeAspect="1"/>
          </p:cNvPicPr>
          <p:nvPr/>
        </p:nvPicPr>
        <p:blipFill>
          <a:blip r:embed="rId2"/>
          <a:srcRect b="10406"/>
          <a:stretch>
            <a:fillRect/>
          </a:stretch>
        </p:blipFill>
        <p:spPr>
          <a:xfrm>
            <a:off x="0" y="61077"/>
            <a:ext cx="9143999" cy="6034923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6).jpg"/>
          <p:cNvPicPr>
            <a:picLocks noChangeAspect="1"/>
          </p:cNvPicPr>
          <p:nvPr/>
        </p:nvPicPr>
        <p:blipFill>
          <a:blip r:embed="rId2"/>
          <a:srcRect b="9275"/>
          <a:stretch>
            <a:fillRect/>
          </a:stretch>
        </p:blipFill>
        <p:spPr>
          <a:xfrm>
            <a:off x="0" y="61077"/>
            <a:ext cx="9143999" cy="6111123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1" y="533400"/>
            <a:ext cx="9127067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305800" cy="6921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anes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9852"/>
            <a:ext cx="5181599" cy="6917702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-1"/>
            <a:ext cx="6858001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751"/>
            <a:ext cx="9143999" cy="6140495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22" y="0"/>
            <a:ext cx="74959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ur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5479"/>
            <a:ext cx="5105400" cy="6993335"/>
          </a:xfrm>
          <a:prstGeom prst="rect">
            <a:avLst/>
          </a:prstGeom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76199"/>
            <a:ext cx="4724400" cy="7010400"/>
          </a:xfrm>
          <a:prstGeom prst="rect">
            <a:avLst/>
          </a:prstGeom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059616" cy="6922476"/>
          </a:xfrm>
          <a:prstGeom prst="rect">
            <a:avLst/>
          </a:prstGeom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227"/>
            <a:ext cx="9144000" cy="6615545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7750"/>
            <a:ext cx="6476999" cy="6863242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1" y="-18435"/>
            <a:ext cx="8359589" cy="6876435"/>
          </a:xfrm>
          <a:prstGeom prst="rect">
            <a:avLst/>
          </a:prstGeom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78" y="-1536"/>
            <a:ext cx="8380122" cy="6859536"/>
          </a:xfrm>
          <a:prstGeom prst="rect">
            <a:avLst/>
          </a:prstGeom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36" y="1157376"/>
            <a:ext cx="9172936" cy="4557623"/>
          </a:xfrm>
          <a:prstGeom prst="rect">
            <a:avLst/>
          </a:prstGeom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8" y="333374"/>
            <a:ext cx="9073662" cy="6143625"/>
          </a:xfrm>
          <a:prstGeom prst="rect">
            <a:avLst/>
          </a:prstGeom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929" y="685800"/>
            <a:ext cx="9154451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4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-38101"/>
            <a:ext cx="6477000" cy="7016751"/>
          </a:xfrm>
          <a:prstGeom prst="rect">
            <a:avLst/>
          </a:prstGeom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099698" cy="5360096"/>
          </a:xfrm>
          <a:prstGeom prst="rect">
            <a:avLst/>
          </a:prstGeom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90" y="0"/>
            <a:ext cx="707522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k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29" y="1706880"/>
            <a:ext cx="9198429" cy="5151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81000"/>
            <a:ext cx="7391400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Masks  and  metal craft </a:t>
            </a:r>
            <a:endParaRPr lang="fil-PH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9ndfr-shailaja-art_736650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09" y="0"/>
            <a:ext cx="84847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k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35" y="4822"/>
            <a:ext cx="7625366" cy="6853177"/>
          </a:xfrm>
          <a:prstGeom prst="rect">
            <a:avLst/>
          </a:prstGeom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 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776"/>
            <a:ext cx="9144000" cy="6414448"/>
          </a:xfrm>
          <a:prstGeom prst="rect">
            <a:avLst/>
          </a:prstGeom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dopadia birbh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23" y="12970"/>
            <a:ext cx="7481777" cy="6845030"/>
          </a:xfrm>
          <a:prstGeom prst="rect">
            <a:avLst/>
          </a:prstGeom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86" y="43266"/>
            <a:ext cx="7515314" cy="6814734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k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15203" cy="535090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5).jpg"/>
          <p:cNvPicPr>
            <a:picLocks noChangeAspect="1"/>
          </p:cNvPicPr>
          <p:nvPr/>
        </p:nvPicPr>
        <p:blipFill>
          <a:blip r:embed="rId2"/>
          <a:srcRect l="1852" t="2222" r="1852"/>
          <a:stretch>
            <a:fillRect/>
          </a:stretch>
        </p:blipFill>
        <p:spPr>
          <a:xfrm>
            <a:off x="533400" y="0"/>
            <a:ext cx="810490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6" y="533400"/>
            <a:ext cx="9123566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65"/>
            <a:ext cx="9144000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99"/>
            <a:ext cx="9194800" cy="5910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571500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Mask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-1"/>
            <a:ext cx="6858001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396335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Metal craft 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-76201"/>
            <a:ext cx="6934201" cy="6934201"/>
          </a:xfrm>
          <a:prstGeom prst="rect">
            <a:avLst/>
          </a:prstGeom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0"/>
            <a:ext cx="4114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85" y="-7273"/>
            <a:ext cx="7916416" cy="686527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9367"/>
            <a:ext cx="9144000" cy="6219265"/>
          </a:xfrm>
          <a:prstGeom prst="rect">
            <a:avLst/>
          </a:prstGeom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01462"/>
            <a:ext cx="4648200" cy="6947037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-47017"/>
            <a:ext cx="4876800" cy="6952034"/>
          </a:xfrm>
          <a:prstGeom prst="rect">
            <a:avLst/>
          </a:prstGeom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65"/>
            <a:ext cx="9144000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67" y="17584"/>
            <a:ext cx="9167567" cy="6840415"/>
          </a:xfrm>
          <a:prstGeom prst="rect">
            <a:avLst/>
          </a:prstGeom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ages (6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4412"/>
            <a:ext cx="9149892" cy="68535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2800" y="6324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Bamboo craft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" y="358752"/>
            <a:ext cx="9110870" cy="6118248"/>
          </a:xfrm>
          <a:prstGeom prst="rect">
            <a:avLst/>
          </a:prstGeom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67" y="17584"/>
            <a:ext cx="9167567" cy="6840415"/>
          </a:xfrm>
          <a:prstGeom prst="rect">
            <a:avLst/>
          </a:prstGeom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8199"/>
            <a:ext cx="9198428" cy="51511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0" y="60960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Silk printing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ldi 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990" y="0"/>
            <a:ext cx="472201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6248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Haldi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saree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--310x4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56" y="0"/>
            <a:ext cx="45636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56" y="-6246"/>
            <a:ext cx="4567844" cy="6864246"/>
          </a:xfrm>
          <a:prstGeom prst="rect">
            <a:avLst/>
          </a:prstGeom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-82095"/>
            <a:ext cx="4495800" cy="6905152"/>
          </a:xfrm>
          <a:prstGeom prst="rect">
            <a:avLst/>
          </a:prstGeom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lkha swirl sar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4164" y="0"/>
            <a:ext cx="455567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00" y="6248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Malkha</a:t>
            </a:r>
            <a:r>
              <a:rPr lang="en-US" sz="2400" b="1" dirty="0" smtClean="0">
                <a:solidFill>
                  <a:schemeClr val="bg1"/>
                </a:solidFill>
              </a:rPr>
              <a:t> swirl </a:t>
            </a:r>
            <a:r>
              <a:rPr lang="en-US" sz="2400" b="1" dirty="0" err="1" smtClean="0">
                <a:solidFill>
                  <a:schemeClr val="bg1"/>
                </a:solidFill>
              </a:rPr>
              <a:t>saree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hendi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040" y="-27806"/>
            <a:ext cx="5160760" cy="68858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6248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Mehendi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saree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ri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319" y="55604"/>
            <a:ext cx="4609681" cy="6802395"/>
          </a:xfrm>
          <a:prstGeom prst="rect">
            <a:avLst/>
          </a:prstGeom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56" y="-6246"/>
            <a:ext cx="4567844" cy="6864246"/>
          </a:xfrm>
          <a:prstGeom prst="rect">
            <a:avLst/>
          </a:prstGeom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64008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Shalwar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kurta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cel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6096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Gold bracelet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-47017"/>
            <a:ext cx="4876800" cy="69520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64008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Gold ornament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67843" cy="68642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6600" y="6248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Ornaments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5"/>
            <a:ext cx="9144000" cy="68228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63246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Powder  rice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roll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6914"/>
            <a:ext cx="9143999" cy="58041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0" y="6096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Scroll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roll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5" y="103909"/>
            <a:ext cx="9286875" cy="6754091"/>
          </a:xfrm>
          <a:prstGeom prst="rect">
            <a:avLst/>
          </a:prstGeom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roll 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ro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3545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21024"/>
            <a:ext cx="9144000" cy="6979024"/>
          </a:xfrm>
          <a:prstGeom prst="rect">
            <a:avLst/>
          </a:prstGeom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0"/>
            <a:ext cx="8205536" cy="6878170"/>
          </a:xfrm>
          <a:prstGeom prst="rect">
            <a:avLst/>
          </a:prstGeom>
        </p:spPr>
      </p:pic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27" y="-77756"/>
            <a:ext cx="8289073" cy="6935755"/>
          </a:xfrm>
          <a:prstGeom prst="rect">
            <a:avLst/>
          </a:prstGeom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216" y="1524000"/>
            <a:ext cx="9300076" cy="3886199"/>
          </a:xfrm>
          <a:prstGeom prst="rect">
            <a:avLst/>
          </a:prstGeom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-15309"/>
            <a:ext cx="6842760" cy="6873309"/>
          </a:xfrm>
          <a:prstGeom prst="rect">
            <a:avLst/>
          </a:prstGeom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1" y="-1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6542"/>
            <a:ext cx="9152328" cy="60904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Wall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headlin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6248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Wall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YooniqImages_1007324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81000"/>
            <a:ext cx="9144001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0960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Panel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0960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Ceiling decorations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560" y="-131582"/>
            <a:ext cx="5235440" cy="6989582"/>
          </a:xfrm>
          <a:prstGeom prst="rect">
            <a:avLst/>
          </a:prstGeom>
        </p:spPr>
      </p:pic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5528"/>
            <a:ext cx="5257800" cy="6832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600" y="6172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design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438" y="-43206"/>
            <a:ext cx="5149362" cy="6901206"/>
          </a:xfrm>
          <a:prstGeom prst="rect">
            <a:avLst/>
          </a:prstGeom>
        </p:spPr>
      </p:pic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29" y="868680"/>
            <a:ext cx="9198429" cy="5151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248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Tree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3" y="0"/>
            <a:ext cx="9416143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320" y="0"/>
            <a:ext cx="509628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6248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Sea shell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8600" y="5867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Conch</a:t>
            </a:r>
            <a:r>
              <a:rPr lang="en-US" dirty="0" smtClean="0"/>
              <a:t> </a:t>
            </a:r>
            <a:endParaRPr lang="fil-PH" dirty="0"/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3999" cy="5486399"/>
          </a:xfrm>
          <a:prstGeom prst="rect">
            <a:avLst/>
          </a:prstGeom>
        </p:spPr>
      </p:pic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6246"/>
            <a:ext cx="4648200" cy="6985000"/>
          </a:xfrm>
          <a:prstGeom prst="rect">
            <a:avLst/>
          </a:prstGeom>
        </p:spPr>
      </p:pic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oo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-1"/>
            <a:ext cx="82296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93" y="19050"/>
            <a:ext cx="7182807" cy="6838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0" y="6019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Bengali food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egplat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82" y="34290"/>
            <a:ext cx="9190182" cy="6823710"/>
          </a:xfrm>
          <a:prstGeom prst="rect">
            <a:avLst/>
          </a:prstGeom>
        </p:spPr>
      </p:pic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1.-httpwww.sunday-guardian.comartbeatjamini-roy-resides-in-imitation-all-around-u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72233"/>
            <a:ext cx="9144000" cy="65135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86200" y="59436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Jamini</a:t>
            </a:r>
            <a:r>
              <a:rPr lang="en-US" sz="2400" b="1" dirty="0" smtClean="0"/>
              <a:t> Roy</a:t>
            </a:r>
            <a:endParaRPr lang="fil-PH" sz="24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apas Ghosal 29.5 x 31.5 inches Acrylic on canv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58" y="-15240"/>
            <a:ext cx="7603142" cy="6873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800" y="6172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Tapas </a:t>
            </a:r>
            <a:r>
              <a:rPr lang="en-US" sz="2400" b="1" dirty="0" err="1" smtClean="0">
                <a:solidFill>
                  <a:schemeClr val="bg1"/>
                </a:solidFill>
              </a:rPr>
              <a:t>Ghosal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342779" cy="689039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Bengal_School_of_A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4542"/>
            <a:ext cx="9144000" cy="600891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42-sukanta-da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41" y="0"/>
            <a:ext cx="775791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8800" y="63246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Sukanta</a:t>
            </a:r>
            <a:r>
              <a:rPr lang="en-US" sz="2400" b="1" dirty="0" smtClean="0"/>
              <a:t> Das</a:t>
            </a:r>
            <a:endParaRPr lang="fil-PH" sz="24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233260-why-bengal-school-of-art-enthrall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799"/>
            <a:ext cx="9143999" cy="650239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233264-why-bengal-school-of-art-enthrall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234" y="0"/>
            <a:ext cx="53935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image_galle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046" y="0"/>
            <a:ext cx="57999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Phalguni_Dasgupta_22_x_30_inches_Water_color_on_pap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3" y="0"/>
            <a:ext cx="535781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59436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Falguni</a:t>
            </a:r>
            <a:r>
              <a:rPr lang="en-US" sz="2400" b="1" dirty="0" smtClean="0"/>
              <a:t> Das Gupta</a:t>
            </a:r>
            <a:endParaRPr lang="fil-PH" sz="24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21DFR_BRUNNER03_117554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0"/>
            <a:ext cx="7010400" cy="701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63246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Elizabeth Brunner</a:t>
            </a:r>
            <a:endParaRPr lang="fil-PH" sz="24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old school paint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343" y="0"/>
            <a:ext cx="572131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0" y="64008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Old school</a:t>
            </a:r>
            <a:endParaRPr lang="fil-PH" sz="24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06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-43162"/>
            <a:ext cx="5486400" cy="69443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c5b3b471422765e75e523e6bdfc46be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340" y="0"/>
            <a:ext cx="57393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images (7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881" y="38290"/>
            <a:ext cx="5364119" cy="681970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small_photo-of-bengal-schoo.jpg"/>
          <p:cNvPicPr>
            <a:picLocks noChangeAspect="1"/>
          </p:cNvPicPr>
          <p:nvPr/>
        </p:nvPicPr>
        <p:blipFill>
          <a:blip r:embed="rId3"/>
          <a:srcRect r="4054"/>
          <a:stretch>
            <a:fillRect/>
          </a:stretch>
        </p:blipFill>
        <p:spPr>
          <a:xfrm>
            <a:off x="1752600" y="-67056"/>
            <a:ext cx="5410200" cy="6992111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 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578" y="0"/>
            <a:ext cx="52268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_arts_crafts.2398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0"/>
            <a:ext cx="56007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vi var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789" y="0"/>
            <a:ext cx="51004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KC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821" y="11659"/>
            <a:ext cx="5037779" cy="684634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c96dc4d590c1d8ffb9f2fd456a7c1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361" y="0"/>
            <a:ext cx="466927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3GL0518_jpg_l.jpg"/>
          <p:cNvPicPr>
            <a:picLocks noChangeAspect="1"/>
          </p:cNvPicPr>
          <p:nvPr/>
        </p:nvPicPr>
        <p:blipFill>
          <a:blip r:embed="rId2"/>
          <a:srcRect l="14706" t="6985" r="10294" b="8088"/>
          <a:stretch>
            <a:fillRect/>
          </a:stretch>
        </p:blipFill>
        <p:spPr>
          <a:xfrm>
            <a:off x="2362200" y="-118035"/>
            <a:ext cx="4648200" cy="70178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tumblr_mkyb72GVuW1s8zgeko1_1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1640"/>
            <a:ext cx="9144000" cy="541472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 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535" y="6683"/>
            <a:ext cx="4576465" cy="6851317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 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1" y="-43607"/>
            <a:ext cx="4114800" cy="6945212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kalighat painting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724" y="0"/>
            <a:ext cx="51625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Kalighat-Paintings.jpg"/>
          <p:cNvPicPr>
            <a:picLocks noChangeAspect="1"/>
          </p:cNvPicPr>
          <p:nvPr/>
        </p:nvPicPr>
        <p:blipFill>
          <a:blip r:embed="rId3"/>
          <a:srcRect l="3778" t="6610" r="5556" b="6610"/>
          <a:stretch>
            <a:fillRect/>
          </a:stretch>
        </p:blipFill>
        <p:spPr>
          <a:xfrm>
            <a:off x="1801416" y="34365"/>
            <a:ext cx="5437584" cy="68236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63246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Kalighat</a:t>
            </a:r>
            <a:r>
              <a:rPr lang="en-US" sz="2400" b="1" dirty="0" smtClean="0"/>
              <a:t> painting</a:t>
            </a:r>
            <a:endParaRPr lang="fil-PH" sz="2400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Bhairavi - 19th Century Kalighat Paint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633" y="0"/>
            <a:ext cx="585673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kalighat_12_08446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412" y="0"/>
            <a:ext cx="51611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449" y="-82096"/>
            <a:ext cx="4518551" cy="694009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patua_tribal_a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-15240"/>
            <a:ext cx="5334000" cy="6888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400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Patua</a:t>
            </a:r>
            <a:r>
              <a:rPr lang="en-US" sz="2400" b="1" dirty="0" smtClean="0"/>
              <a:t> tribal art</a:t>
            </a:r>
            <a:endParaRPr lang="fil-PH" sz="2400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9800141-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397" y="0"/>
            <a:ext cx="426520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7819"/>
            <a:ext cx="9144000" cy="69736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59554fe7ef2902f2d03c7298098897a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-3699"/>
            <a:ext cx="4419599" cy="6865396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048" y="579549"/>
            <a:ext cx="9218048" cy="5745051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 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99035"/>
            <a:ext cx="9144000" cy="6059929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 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460148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09ndmat01-art_A_DE_1327695e.jpg"/>
          <p:cNvPicPr>
            <a:picLocks noChangeAspect="1"/>
          </p:cNvPicPr>
          <p:nvPr/>
        </p:nvPicPr>
        <p:blipFill>
          <a:blip r:embed="rId3"/>
          <a:srcRect t="6478"/>
          <a:stretch>
            <a:fillRect/>
          </a:stretch>
        </p:blipFill>
        <p:spPr>
          <a:xfrm>
            <a:off x="6626" y="838200"/>
            <a:ext cx="9137374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ural wom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e6b7bf9a5ca1f2f8b3990052e67519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0"/>
            <a:ext cx="3475716" cy="6916674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art 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-78645"/>
            <a:ext cx="4876800" cy="701529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12" y="0"/>
            <a:ext cx="9152912" cy="6858000"/>
          </a:xfrm>
          <a:prstGeom prst="rect">
            <a:avLst/>
          </a:prstGeom>
        </p:spPr>
      </p:pic>
      <p:pic>
        <p:nvPicPr>
          <p:cNvPr id="5" name="Picture 4" descr="art 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067" y="0"/>
            <a:ext cx="54918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36815"/>
            <a:ext cx="4343399" cy="6905517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p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" y="1447800"/>
            <a:ext cx="9129583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rayjam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502" y="-26246"/>
            <a:ext cx="5010098" cy="6884246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50" y="0"/>
            <a:ext cx="44577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ri_ambadas_gade_untitled_d5761163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420" y="0"/>
            <a:ext cx="51031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issa-paintings-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-54429"/>
            <a:ext cx="4838700" cy="6912429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17.jpg"/>
          <p:cNvPicPr>
            <a:picLocks noChangeAspect="1"/>
          </p:cNvPicPr>
          <p:nvPr/>
        </p:nvPicPr>
        <p:blipFill>
          <a:blip r:embed="rId2"/>
          <a:srcRect t="18589"/>
          <a:stretch>
            <a:fillRect/>
          </a:stretch>
        </p:blipFill>
        <p:spPr>
          <a:xfrm>
            <a:off x="1600200" y="0"/>
            <a:ext cx="62054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tem937308_600px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927" y="0"/>
            <a:ext cx="58401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1ndfr-WASH_GJ65JF_1214469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0"/>
            <a:ext cx="3918982" cy="6934825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194"/>
            <a:ext cx="9144000" cy="557561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02436" cy="4286774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7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649" y="0"/>
            <a:ext cx="55887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88" y="0"/>
            <a:ext cx="84730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578" y="0"/>
            <a:ext cx="9175578" cy="6858000"/>
          </a:xfrm>
        </p:spPr>
      </p:pic>
      <p:pic>
        <p:nvPicPr>
          <p:cNvPr id="5" name="Picture 4" descr="jamini-02.png"/>
          <p:cNvPicPr>
            <a:picLocks noChangeAspect="1"/>
          </p:cNvPicPr>
          <p:nvPr/>
        </p:nvPicPr>
        <p:blipFill>
          <a:blip r:embed="rId3"/>
          <a:srcRect b="5154"/>
          <a:stretch>
            <a:fillRect/>
          </a:stretch>
        </p:blipFill>
        <p:spPr>
          <a:xfrm>
            <a:off x="2209800" y="0"/>
            <a:ext cx="4623893" cy="6911645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00ae08da8e591dd651da3f3cf66e75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15499"/>
            <a:ext cx="4343400" cy="7012015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FFC000"/>
          </a:solidFill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332903-tagores-texts-made-into-pictorial-editio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-112184"/>
            <a:ext cx="4191000" cy="6955896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q8kudhsqqzbty7alz40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258" y="0"/>
            <a:ext cx="70054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022"/>
            <a:ext cx="9144000" cy="6275955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70px-The_demon_ravana_fighting_with_the_ape_hanuman,_1880,_kalighat_sch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53788"/>
            <a:ext cx="4572000" cy="6965576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330" y="-131582"/>
            <a:ext cx="5406669" cy="7218182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nwrestlingTig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25400"/>
            <a:ext cx="5257800" cy="7010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578" cy="6858000"/>
          </a:xfrm>
        </p:spPr>
      </p:pic>
      <p:pic>
        <p:nvPicPr>
          <p:cNvPr id="5" name="Picture 4" descr="poaa045_artwork_jamini_ro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217" y="0"/>
            <a:ext cx="49695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-156108"/>
            <a:ext cx="4876800" cy="7170214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6).jpg"/>
          <p:cNvPicPr>
            <a:picLocks noChangeAspect="1"/>
          </p:cNvPicPr>
          <p:nvPr/>
        </p:nvPicPr>
        <p:blipFill>
          <a:blip r:embed="rId2"/>
          <a:srcRect l="2771" t="3433" r="4387" b="21032"/>
          <a:stretch>
            <a:fillRect/>
          </a:stretch>
        </p:blipFill>
        <p:spPr>
          <a:xfrm>
            <a:off x="1066800" y="0"/>
            <a:ext cx="696190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t 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6914"/>
            <a:ext cx="9143999" cy="580417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omanpain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558"/>
            <a:ext cx="9144000" cy="6228883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981200"/>
            <a:ext cx="7927848" cy="9906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Shantiniketan</a:t>
            </a:r>
            <a:r>
              <a:rPr lang="en-US" dirty="0" smtClean="0">
                <a:solidFill>
                  <a:srgbClr val="FF0000"/>
                </a:solidFill>
              </a:rPr>
              <a:t> leather craft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61b99cd273678b538177ae7a86b1c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03" y="0"/>
            <a:ext cx="72577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240" y="47530"/>
            <a:ext cx="5524959" cy="6810469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g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6414" cy="6871239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gs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55623"/>
            <a:ext cx="9144000" cy="4946754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gs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5048"/>
            <a:ext cx="9144000" cy="532790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570</TotalTime>
  <Words>227</Words>
  <Application>Microsoft Office PowerPoint</Application>
  <PresentationFormat>On-screen Show (4:3)</PresentationFormat>
  <Paragraphs>46</Paragraphs>
  <Slides>300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300</vt:i4>
      </vt:variant>
    </vt:vector>
  </HeadingPairs>
  <TitlesOfParts>
    <vt:vector size="301" baseType="lpstr">
      <vt:lpstr>Default Theme</vt:lpstr>
      <vt:lpstr>Art and craft  of Bengal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Shantiniketan leather craft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Dolls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Pottery , clay figurines and terra cota art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  <vt:lpstr>Slide 261</vt:lpstr>
      <vt:lpstr>Slide 262</vt:lpstr>
      <vt:lpstr>Slide 263</vt:lpstr>
      <vt:lpstr>Slide 264</vt:lpstr>
      <vt:lpstr>Slide 265</vt:lpstr>
      <vt:lpstr>Slide 266</vt:lpstr>
      <vt:lpstr>Slide 267</vt:lpstr>
      <vt:lpstr>Slide 268</vt:lpstr>
      <vt:lpstr>Slide 269</vt:lpstr>
      <vt:lpstr>Slide 270</vt:lpstr>
      <vt:lpstr>Slide 271</vt:lpstr>
      <vt:lpstr>Slide 272</vt:lpstr>
      <vt:lpstr>Slide 273</vt:lpstr>
      <vt:lpstr>Slide 274</vt:lpstr>
      <vt:lpstr>Slide 275</vt:lpstr>
      <vt:lpstr>Slide 276</vt:lpstr>
      <vt:lpstr>Slide 277</vt:lpstr>
      <vt:lpstr>Slide 278</vt:lpstr>
      <vt:lpstr>Slide 279</vt:lpstr>
      <vt:lpstr>Slide 280</vt:lpstr>
      <vt:lpstr>Slide 281</vt:lpstr>
      <vt:lpstr>Slide 282</vt:lpstr>
      <vt:lpstr>Slide 283</vt:lpstr>
      <vt:lpstr>Slide 284</vt:lpstr>
      <vt:lpstr>Slide 285</vt:lpstr>
      <vt:lpstr>Slide 286</vt:lpstr>
      <vt:lpstr>Slide 287</vt:lpstr>
      <vt:lpstr>Slide 288</vt:lpstr>
      <vt:lpstr>Slide 289</vt:lpstr>
      <vt:lpstr>Slide 290</vt:lpstr>
      <vt:lpstr>Slide 291</vt:lpstr>
      <vt:lpstr>Slide 292</vt:lpstr>
      <vt:lpstr>Slide 293</vt:lpstr>
      <vt:lpstr>Slide 294</vt:lpstr>
      <vt:lpstr>Slide 295</vt:lpstr>
      <vt:lpstr>Slide 296</vt:lpstr>
      <vt:lpstr>Slide 297</vt:lpstr>
      <vt:lpstr>Slide 298</vt:lpstr>
      <vt:lpstr>Slide 299</vt:lpstr>
      <vt:lpstr>Slide 300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48</cp:revision>
  <dcterms:created xsi:type="dcterms:W3CDTF">2015-11-15T04:17:45Z</dcterms:created>
  <dcterms:modified xsi:type="dcterms:W3CDTF">2015-11-17T02:37:42Z</dcterms:modified>
</cp:coreProperties>
</file>